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1"/>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Lst>
  <p:sldSz cx="9144000" cy="5143500" type="screen16x9"/>
  <p:notesSz cx="6858000" cy="9144000"/>
  <p:embeddedFontLst>
    <p:embeddedFont>
      <p:font typeface="Quattrocento Sans" panose="020B0502050000020003" pitchFamily="34" charset="0"/>
      <p:regular r:id="rId142"/>
      <p:bold r:id="rId143"/>
      <p:italic r:id="rId144"/>
      <p:boldItalic r:id="rId145"/>
    </p:embeddedFont>
    <p:embeddedFont>
      <p:font typeface="Verdana" panose="020B0604030504040204" pitchFamily="34"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0" roundtripDataSignature="AMtx7mjGy5h3dYM2zl7xrSZDH48FQ5KN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8.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fntdata"/><Relationship Id="rId148"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3.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8" name="Google Shape;1028;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0" name="Google Shape;110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142"/>
          <p:cNvSpPr txBox="1">
            <a:spLocks noGrp="1"/>
          </p:cNvSpPr>
          <p:nvPr>
            <p:ph type="ctrTitle"/>
          </p:nvPr>
        </p:nvSpPr>
        <p:spPr>
          <a:xfrm>
            <a:off x="448965" y="1502815"/>
            <a:ext cx="8093365" cy="1985163"/>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l">
              <a:spcBef>
                <a:spcPts val="0"/>
              </a:spcBef>
              <a:spcAft>
                <a:spcPts val="0"/>
              </a:spcAft>
              <a:buClr>
                <a:srgbClr val="1D3A00"/>
              </a:buClr>
              <a:buSzPts val="3600"/>
              <a:buFont typeface="Calibri"/>
              <a:buNone/>
              <a:defRPr sz="3600">
                <a:solidFill>
                  <a:srgbClr val="1D3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2"/>
          <p:cNvSpPr txBox="1">
            <a:spLocks noGrp="1"/>
          </p:cNvSpPr>
          <p:nvPr>
            <p:ph type="subTitle" idx="1"/>
          </p:nvPr>
        </p:nvSpPr>
        <p:spPr>
          <a:xfrm>
            <a:off x="448965" y="3487980"/>
            <a:ext cx="8093365" cy="610820"/>
          </a:xfrm>
          <a:prstGeom prst="rect">
            <a:avLst/>
          </a:prstGeom>
          <a:noFill/>
          <a:ln>
            <a:noFill/>
          </a:ln>
        </p:spPr>
        <p:txBody>
          <a:bodyPr spcFirstLastPara="1" wrap="square" lIns="91425" tIns="45700" rIns="91425" bIns="45700" anchor="t" anchorCtr="0">
            <a:normAutofit/>
          </a:bodyPr>
          <a:lstStyle>
            <a:lvl1pPr lvl="0" algn="l">
              <a:spcBef>
                <a:spcPts val="560"/>
              </a:spcBef>
              <a:spcAft>
                <a:spcPts val="0"/>
              </a:spcAft>
              <a:buClr>
                <a:schemeClr val="dk1"/>
              </a:buClr>
              <a:buSzPts val="2800"/>
              <a:buNone/>
              <a:defRPr sz="2800" b="0" i="0">
                <a:solidFill>
                  <a:schemeClr val="dk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14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5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2"/>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5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5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53"/>
          <p:cNvSpPr txBox="1">
            <a:spLocks noGrp="1"/>
          </p:cNvSpPr>
          <p:nvPr>
            <p:ph type="title"/>
          </p:nvPr>
        </p:nvSpPr>
        <p:spPr>
          <a:xfrm rot="5400000">
            <a:off x="5463778" y="1371602"/>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53"/>
          <p:cNvSpPr txBox="1">
            <a:spLocks noGrp="1"/>
          </p:cNvSpPr>
          <p:nvPr>
            <p:ph type="body" idx="1"/>
          </p:nvPr>
        </p:nvSpPr>
        <p:spPr>
          <a:xfrm rot="5400000">
            <a:off x="1272778" y="-609598"/>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53"/>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3"/>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53"/>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91" name="Google Shape;91;p153"/>
          <p:cNvPicPr preferRelativeResize="0"/>
          <p:nvPr/>
        </p:nvPicPr>
        <p:blipFill rotWithShape="1">
          <a:blip r:embed="rId2">
            <a:alphaModFix/>
          </a:blip>
          <a:srcRect/>
          <a:stretch/>
        </p:blipFill>
        <p:spPr>
          <a:xfrm>
            <a:off x="3840164" y="2769394"/>
            <a:ext cx="1463675" cy="3929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144"/>
          <p:cNvSpPr txBox="1">
            <a:spLocks noGrp="1"/>
          </p:cNvSpPr>
          <p:nvPr>
            <p:ph type="title"/>
          </p:nvPr>
        </p:nvSpPr>
        <p:spPr>
          <a:xfrm>
            <a:off x="601670" y="281175"/>
            <a:ext cx="7940659" cy="7635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D3A00"/>
              </a:buClr>
              <a:buSzPts val="3600"/>
              <a:buFont typeface="Calibri"/>
              <a:buNone/>
              <a:defRPr sz="3600">
                <a:solidFill>
                  <a:srgbClr val="1D3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44"/>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14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145"/>
          <p:cNvSpPr txBox="1">
            <a:spLocks noGrp="1"/>
          </p:cNvSpPr>
          <p:nvPr>
            <p:ph type="title"/>
          </p:nvPr>
        </p:nvSpPr>
        <p:spPr>
          <a:xfrm>
            <a:off x="448965" y="128470"/>
            <a:ext cx="8246070" cy="91623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D3A00"/>
              </a:buClr>
              <a:buSzPts val="3600"/>
              <a:buFont typeface="Calibri"/>
              <a:buNone/>
              <a:defRPr sz="3600">
                <a:solidFill>
                  <a:srgbClr val="1D3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5"/>
          <p:cNvSpPr txBox="1">
            <a:spLocks noGrp="1"/>
          </p:cNvSpPr>
          <p:nvPr>
            <p:ph type="body" idx="1"/>
          </p:nvPr>
        </p:nvSpPr>
        <p:spPr>
          <a:xfrm>
            <a:off x="536877" y="1655520"/>
            <a:ext cx="4040188"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dk1"/>
              </a:buClr>
              <a:buSzPts val="2400"/>
              <a:buNone/>
              <a:defRPr sz="2400" b="1">
                <a:solidFill>
                  <a:schemeClr val="dk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7" name="Google Shape;37;p145"/>
          <p:cNvSpPr txBox="1">
            <a:spLocks noGrp="1"/>
          </p:cNvSpPr>
          <p:nvPr>
            <p:ph type="body" idx="2"/>
          </p:nvPr>
        </p:nvSpPr>
        <p:spPr>
          <a:xfrm>
            <a:off x="536877" y="2127916"/>
            <a:ext cx="4040188"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dk1"/>
              </a:buClr>
              <a:buSzPts val="2400"/>
              <a:buChar char="•"/>
              <a:defRPr sz="2400">
                <a:solidFill>
                  <a:schemeClr val="dk1"/>
                </a:solidFill>
              </a:defRPr>
            </a:lvl1pPr>
            <a:lvl2pPr marL="914400" lvl="1" indent="-355600" algn="ctr">
              <a:spcBef>
                <a:spcPts val="400"/>
              </a:spcBef>
              <a:spcAft>
                <a:spcPts val="0"/>
              </a:spcAft>
              <a:buClr>
                <a:schemeClr val="dk1"/>
              </a:buClr>
              <a:buSzPts val="2000"/>
              <a:buChar char="–"/>
              <a:defRPr sz="2000">
                <a:solidFill>
                  <a:schemeClr val="dk1"/>
                </a:solidFill>
              </a:defRPr>
            </a:lvl2pPr>
            <a:lvl3pPr marL="1371600" lvl="2" indent="-342900" algn="ctr">
              <a:spcBef>
                <a:spcPts val="360"/>
              </a:spcBef>
              <a:spcAft>
                <a:spcPts val="0"/>
              </a:spcAft>
              <a:buClr>
                <a:schemeClr val="dk1"/>
              </a:buClr>
              <a:buSzPts val="1800"/>
              <a:buChar char="•"/>
              <a:defRPr sz="1800">
                <a:solidFill>
                  <a:schemeClr val="dk1"/>
                </a:solidFill>
              </a:defRPr>
            </a:lvl3pPr>
            <a:lvl4pPr marL="1828800" lvl="3" indent="-330200" algn="ctr">
              <a:spcBef>
                <a:spcPts val="320"/>
              </a:spcBef>
              <a:spcAft>
                <a:spcPts val="0"/>
              </a:spcAft>
              <a:buClr>
                <a:schemeClr val="dk1"/>
              </a:buClr>
              <a:buSzPts val="1600"/>
              <a:buChar char="–"/>
              <a:defRPr sz="1600">
                <a:solidFill>
                  <a:schemeClr val="dk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8" name="Google Shape;38;p145"/>
          <p:cNvSpPr txBox="1">
            <a:spLocks noGrp="1"/>
          </p:cNvSpPr>
          <p:nvPr>
            <p:ph type="body" idx="3"/>
          </p:nvPr>
        </p:nvSpPr>
        <p:spPr>
          <a:xfrm>
            <a:off x="4572000" y="1655520"/>
            <a:ext cx="4041775"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dk1"/>
              </a:buClr>
              <a:buSzPts val="2400"/>
              <a:buNone/>
              <a:defRPr sz="2400" b="1">
                <a:solidFill>
                  <a:schemeClr val="dk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45"/>
          <p:cNvSpPr txBox="1">
            <a:spLocks noGrp="1"/>
          </p:cNvSpPr>
          <p:nvPr>
            <p:ph type="body" idx="4"/>
          </p:nvPr>
        </p:nvSpPr>
        <p:spPr>
          <a:xfrm>
            <a:off x="4572000" y="2127916"/>
            <a:ext cx="4041775"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dk1"/>
              </a:buClr>
              <a:buSzPts val="2400"/>
              <a:buChar char="•"/>
              <a:defRPr sz="2400">
                <a:solidFill>
                  <a:schemeClr val="dk1"/>
                </a:solidFill>
              </a:defRPr>
            </a:lvl1pPr>
            <a:lvl2pPr marL="914400" lvl="1" indent="-355600" algn="ctr">
              <a:spcBef>
                <a:spcPts val="400"/>
              </a:spcBef>
              <a:spcAft>
                <a:spcPts val="0"/>
              </a:spcAft>
              <a:buClr>
                <a:schemeClr val="dk1"/>
              </a:buClr>
              <a:buSzPts val="2000"/>
              <a:buChar char="–"/>
              <a:defRPr sz="2000">
                <a:solidFill>
                  <a:schemeClr val="dk1"/>
                </a:solidFill>
              </a:defRPr>
            </a:lvl2pPr>
            <a:lvl3pPr marL="1371600" lvl="2" indent="-342900" algn="ctr">
              <a:spcBef>
                <a:spcPts val="360"/>
              </a:spcBef>
              <a:spcAft>
                <a:spcPts val="0"/>
              </a:spcAft>
              <a:buClr>
                <a:schemeClr val="dk1"/>
              </a:buClr>
              <a:buSzPts val="1800"/>
              <a:buChar char="•"/>
              <a:defRPr sz="1800">
                <a:solidFill>
                  <a:schemeClr val="dk1"/>
                </a:solidFill>
              </a:defRPr>
            </a:lvl3pPr>
            <a:lvl4pPr marL="1828800" lvl="3" indent="-330200" algn="ctr">
              <a:spcBef>
                <a:spcPts val="320"/>
              </a:spcBef>
              <a:spcAft>
                <a:spcPts val="0"/>
              </a:spcAft>
              <a:buClr>
                <a:schemeClr val="dk1"/>
              </a:buClr>
              <a:buSzPts val="1600"/>
              <a:buChar char="–"/>
              <a:defRPr sz="1600">
                <a:solidFill>
                  <a:schemeClr val="dk1"/>
                </a:solidFill>
              </a:defRPr>
            </a:lvl4pPr>
            <a:lvl5pPr marL="2286000" lvl="4" indent="-330200" algn="ctr">
              <a:spcBef>
                <a:spcPts val="320"/>
              </a:spcBef>
              <a:spcAft>
                <a:spcPts val="0"/>
              </a:spcAft>
              <a:buClr>
                <a:schemeClr val="dk1"/>
              </a:buClr>
              <a:buSzPts val="1600"/>
              <a:buChar char="»"/>
              <a:defRPr sz="1600">
                <a:solidFill>
                  <a:schemeClr val="dk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4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46"/>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6"/>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6"/>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14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4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0" name="Google Shape;50;p147"/>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7"/>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7"/>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14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6" name="Google Shape;56;p14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7" name="Google Shape;57;p148"/>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8"/>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9"/>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9"/>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9"/>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50"/>
          <p:cNvSpPr txBox="1">
            <a:spLocks noGrp="1"/>
          </p:cNvSpPr>
          <p:nvPr>
            <p:ph type="title"/>
          </p:nvPr>
        </p:nvSpPr>
        <p:spPr>
          <a:xfrm>
            <a:off x="457203"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0"/>
          <p:cNvSpPr txBox="1">
            <a:spLocks noGrp="1"/>
          </p:cNvSpPr>
          <p:nvPr>
            <p:ph type="body" idx="1"/>
          </p:nvPr>
        </p:nvSpPr>
        <p:spPr>
          <a:xfrm>
            <a:off x="3575050" y="204789"/>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50"/>
          <p:cNvSpPr txBox="1">
            <a:spLocks noGrp="1"/>
          </p:cNvSpPr>
          <p:nvPr>
            <p:ph type="body" idx="2"/>
          </p:nvPr>
        </p:nvSpPr>
        <p:spPr>
          <a:xfrm>
            <a:off x="457203" y="1076327"/>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50"/>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0"/>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0"/>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51"/>
          <p:cNvSpPr txBox="1">
            <a:spLocks noGrp="1"/>
          </p:cNvSpPr>
          <p:nvPr>
            <p:ph type="title"/>
          </p:nvPr>
        </p:nvSpPr>
        <p:spPr>
          <a:xfrm>
            <a:off x="1792288" y="3600451"/>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51"/>
          <p:cNvSpPr>
            <a:spLocks noGrp="1"/>
          </p:cNvSpPr>
          <p:nvPr>
            <p:ph type="pic" idx="2"/>
          </p:nvPr>
        </p:nvSpPr>
        <p:spPr>
          <a:xfrm>
            <a:off x="1792288" y="459581"/>
            <a:ext cx="5486400" cy="3086100"/>
          </a:xfrm>
          <a:prstGeom prst="rect">
            <a:avLst/>
          </a:prstGeom>
          <a:noFill/>
          <a:ln>
            <a:noFill/>
          </a:ln>
        </p:spPr>
      </p:sp>
      <p:sp>
        <p:nvSpPr>
          <p:cNvPr id="75" name="Google Shape;75;p151"/>
          <p:cNvSpPr txBox="1">
            <a:spLocks noGrp="1"/>
          </p:cNvSpPr>
          <p:nvPr>
            <p:ph type="body" idx="1"/>
          </p:nvPr>
        </p:nvSpPr>
        <p:spPr>
          <a:xfrm>
            <a:off x="1792288" y="4025504"/>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15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5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1"/>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1"/>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1"/>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141"/>
          <p:cNvSpPr txBox="1"/>
          <p:nvPr/>
        </p:nvSpPr>
        <p:spPr>
          <a:xfrm>
            <a:off x="-9150" y="5213747"/>
            <a:ext cx="83896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GB"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ctrTitle"/>
          </p:nvPr>
        </p:nvSpPr>
        <p:spPr>
          <a:xfrm>
            <a:off x="448965" y="1502815"/>
            <a:ext cx="8093400" cy="19851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dirty="0" err="1"/>
              <a:t>Numpy</a:t>
            </a:r>
            <a:r>
              <a:rPr lang="en-GB" dirty="0"/>
              <a:t> Tutorial</a:t>
            </a:r>
            <a:endParaRPr dirty="0"/>
          </a:p>
        </p:txBody>
      </p:sp>
      <p:sp>
        <p:nvSpPr>
          <p:cNvPr id="97" name="Google Shape;97;p1"/>
          <p:cNvSpPr txBox="1">
            <a:spLocks noGrp="1"/>
          </p:cNvSpPr>
          <p:nvPr>
            <p:ph type="subTitle" idx="1"/>
          </p:nvPr>
        </p:nvSpPr>
        <p:spPr>
          <a:xfrm>
            <a:off x="296260" y="3487980"/>
            <a:ext cx="8093365" cy="1527050"/>
          </a:xfrm>
          <a:prstGeom prst="rect">
            <a:avLst/>
          </a:prstGeom>
          <a:noFill/>
          <a:ln>
            <a:noFill/>
          </a:ln>
        </p:spPr>
        <p:txBody>
          <a:bodyPr spcFirstLastPara="1" wrap="square" lIns="91425" tIns="45700" rIns="91425" bIns="45700" anchor="t" anchorCtr="0">
            <a:normAutofit/>
          </a:bodyPr>
          <a:lstStyle/>
          <a:p>
            <a:pPr marL="0" lvl="0" indent="0" algn="l" rtl="0">
              <a:spcBef>
                <a:spcPts val="182"/>
              </a:spcBef>
              <a:spcAft>
                <a:spcPts val="0"/>
              </a:spcAft>
              <a:buClr>
                <a:schemeClr val="dk1"/>
              </a:buClr>
              <a:buSzPct val="1000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Slide Title</a:t>
            </a:r>
            <a:endParaRPr/>
          </a:p>
        </p:txBody>
      </p:sp>
      <p:pic>
        <p:nvPicPr>
          <p:cNvPr id="161" name="Google Shape;161;p10"/>
          <p:cNvPicPr preferRelativeResize="0">
            <a:picLocks noGrp="1"/>
          </p:cNvPicPr>
          <p:nvPr>
            <p:ph type="body" idx="1"/>
          </p:nvPr>
        </p:nvPicPr>
        <p:blipFill rotWithShape="1">
          <a:blip r:embed="rId3">
            <a:alphaModFix/>
          </a:blip>
          <a:srcRect/>
          <a:stretch/>
        </p:blipFill>
        <p:spPr>
          <a:xfrm>
            <a:off x="161824" y="1781411"/>
            <a:ext cx="8074800" cy="3882600"/>
          </a:xfrm>
          <a:prstGeom prst="rect">
            <a:avLst/>
          </a:prstGeom>
          <a:noFill/>
          <a:ln>
            <a:noFill/>
          </a:ln>
        </p:spPr>
      </p:pic>
      <p:sp>
        <p:nvSpPr>
          <p:cNvPr id="162" name="Google Shape;162;p10"/>
          <p:cNvSpPr txBox="1"/>
          <p:nvPr/>
        </p:nvSpPr>
        <p:spPr>
          <a:xfrm>
            <a:off x="3808475" y="2578976"/>
            <a:ext cx="397033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Checking NumPy Version</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version string is stored under __version__ attribute.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Create and Print numpy Array using array()</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type(): This built-in Python function tells us the type of the object passed to it. Like in above code it shows that arr is numpy.ndarray type</a:t>
            </a:r>
            <a:endParaRPr/>
          </a:p>
        </p:txBody>
      </p:sp>
      <p:cxnSp>
        <p:nvCxnSpPr>
          <p:cNvPr id="163" name="Google Shape;163;p10"/>
          <p:cNvCxnSpPr/>
          <p:nvPr/>
        </p:nvCxnSpPr>
        <p:spPr>
          <a:xfrm flipH="1">
            <a:off x="2892245" y="2724455"/>
            <a:ext cx="1068935" cy="415932"/>
          </a:xfrm>
          <a:prstGeom prst="straightConnector1">
            <a:avLst/>
          </a:prstGeom>
          <a:noFill/>
          <a:ln w="9525" cap="flat" cmpd="sng">
            <a:solidFill>
              <a:srgbClr val="4A7DBA"/>
            </a:solidFill>
            <a:prstDash val="solid"/>
            <a:round/>
            <a:headEnd type="none" w="sm" len="sm"/>
            <a:tailEnd type="triangle" w="med" len="med"/>
          </a:ln>
        </p:spPr>
      </p:cxnSp>
      <p:cxnSp>
        <p:nvCxnSpPr>
          <p:cNvPr id="164" name="Google Shape;164;p10"/>
          <p:cNvCxnSpPr/>
          <p:nvPr/>
        </p:nvCxnSpPr>
        <p:spPr>
          <a:xfrm rot="10800000">
            <a:off x="3350360" y="3335275"/>
            <a:ext cx="458115" cy="0"/>
          </a:xfrm>
          <a:prstGeom prst="straightConnector1">
            <a:avLst/>
          </a:prstGeom>
          <a:noFill/>
          <a:ln w="9525" cap="flat" cmpd="sng">
            <a:solidFill>
              <a:srgbClr val="4A7DBA"/>
            </a:solidFill>
            <a:prstDash val="solid"/>
            <a:round/>
            <a:headEnd type="none" w="sm" len="sm"/>
            <a:tailEnd type="triangle" w="med" len="med"/>
          </a:ln>
        </p:spPr>
      </p:cxnSp>
      <p:cxnSp>
        <p:nvCxnSpPr>
          <p:cNvPr id="165" name="Google Shape;165;p10"/>
          <p:cNvCxnSpPr/>
          <p:nvPr/>
        </p:nvCxnSpPr>
        <p:spPr>
          <a:xfrm flipH="1">
            <a:off x="2510483" y="3372637"/>
            <a:ext cx="1297687" cy="157527"/>
          </a:xfrm>
          <a:prstGeom prst="straightConnector1">
            <a:avLst/>
          </a:prstGeom>
          <a:noFill/>
          <a:ln w="9525" cap="flat" cmpd="sng">
            <a:solidFill>
              <a:srgbClr val="4A7DBA"/>
            </a:solidFill>
            <a:prstDash val="solid"/>
            <a:round/>
            <a:headEnd type="none" w="sm" len="sm"/>
            <a:tailEnd type="triangle" w="med" len="med"/>
          </a:ln>
        </p:spPr>
      </p:cxnSp>
      <p:cxnSp>
        <p:nvCxnSpPr>
          <p:cNvPr id="166" name="Google Shape;166;p10"/>
          <p:cNvCxnSpPr/>
          <p:nvPr/>
        </p:nvCxnSpPr>
        <p:spPr>
          <a:xfrm flipH="1">
            <a:off x="2739540" y="3664511"/>
            <a:ext cx="1068630" cy="20543"/>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97" name="Google Shape;797;p101"/>
          <p:cNvPicPr preferRelativeResize="0">
            <a:picLocks noGrp="1"/>
          </p:cNvPicPr>
          <p:nvPr>
            <p:ph type="body" idx="1"/>
          </p:nvPr>
        </p:nvPicPr>
        <p:blipFill rotWithShape="1">
          <a:blip r:embed="rId3">
            <a:alphaModFix/>
          </a:blip>
          <a:srcRect/>
          <a:stretch/>
        </p:blipFill>
        <p:spPr>
          <a:xfrm>
            <a:off x="-1" y="1273296"/>
            <a:ext cx="8049267" cy="3870204"/>
          </a:xfrm>
          <a:prstGeom prst="rect">
            <a:avLst/>
          </a:prstGeom>
          <a:noFill/>
          <a:ln>
            <a:noFill/>
          </a:ln>
        </p:spPr>
      </p:pic>
      <p:sp>
        <p:nvSpPr>
          <p:cNvPr id="798" name="Google Shape;798;p101"/>
          <p:cNvSpPr txBox="1"/>
          <p:nvPr/>
        </p:nvSpPr>
        <p:spPr>
          <a:xfrm>
            <a:off x="4266590" y="2063925"/>
            <a:ext cx="5046063"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multiply the values in arr1 to the values in arr2.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the product of the elements in an array.</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Returns: 24 because 1*2*3*4 = 24</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Find the product of the elements of two arrays: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Returns: 40320 because 1*2*3*4*5*6*7*8 = 40320</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If you specify axis=1, NumPy will return the product of each array.</a:t>
            </a: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Returns: [24 1680]</a:t>
            </a:r>
            <a:endParaRPr/>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a:solidFill>
                  <a:schemeClr val="dk1"/>
                </a:solidFill>
                <a:latin typeface="Calibri"/>
                <a:ea typeface="Calibri"/>
                <a:cs typeface="Calibri"/>
                <a:sym typeface="Calibri"/>
              </a:rPr>
              <a:t>Cummulative Product</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Cummulative product means taking the product partially.</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E.g. The partial product of [1, 2, 3, 4] is </a:t>
            </a:r>
            <a:br>
              <a:rPr lang="en-GB" sz="1200">
                <a:solidFill>
                  <a:schemeClr val="dk1"/>
                </a:solidFill>
                <a:latin typeface="Calibri"/>
                <a:ea typeface="Calibri"/>
                <a:cs typeface="Calibri"/>
                <a:sym typeface="Calibri"/>
              </a:rPr>
            </a:br>
            <a:r>
              <a:rPr lang="en-GB" sz="1200">
                <a:solidFill>
                  <a:schemeClr val="dk1"/>
                </a:solidFill>
                <a:latin typeface="Calibri"/>
                <a:ea typeface="Calibri"/>
                <a:cs typeface="Calibri"/>
                <a:sym typeface="Calibri"/>
              </a:rPr>
              <a:t>[1, 1*2, 1*2*3, 1*2*3*4] = [1, 2, 6, 24]</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Perfom partial product with the cumprod() function. Returns: [5 30 210 1680]</a:t>
            </a:r>
            <a:endParaRPr sz="1200">
              <a:solidFill>
                <a:schemeClr val="dk1"/>
              </a:solidFill>
              <a:latin typeface="Calibri"/>
              <a:ea typeface="Calibri"/>
              <a:cs typeface="Calibri"/>
              <a:sym typeface="Calibri"/>
            </a:endParaRPr>
          </a:p>
        </p:txBody>
      </p:sp>
      <p:cxnSp>
        <p:nvCxnSpPr>
          <p:cNvPr id="799" name="Google Shape;799;p101"/>
          <p:cNvCxnSpPr/>
          <p:nvPr/>
        </p:nvCxnSpPr>
        <p:spPr>
          <a:xfrm flipH="1">
            <a:off x="2892245" y="2266340"/>
            <a:ext cx="1374345" cy="152705"/>
          </a:xfrm>
          <a:prstGeom prst="straightConnector1">
            <a:avLst/>
          </a:prstGeom>
          <a:noFill/>
          <a:ln w="9525" cap="flat" cmpd="sng">
            <a:solidFill>
              <a:srgbClr val="4A7DBA"/>
            </a:solidFill>
            <a:prstDash val="solid"/>
            <a:round/>
            <a:headEnd type="none" w="sm" len="sm"/>
            <a:tailEnd type="triangle" w="med" len="med"/>
          </a:ln>
        </p:spPr>
      </p:cxnSp>
      <p:cxnSp>
        <p:nvCxnSpPr>
          <p:cNvPr id="800" name="Google Shape;800;p101"/>
          <p:cNvCxnSpPr/>
          <p:nvPr/>
        </p:nvCxnSpPr>
        <p:spPr>
          <a:xfrm flipH="1">
            <a:off x="2281425" y="2571750"/>
            <a:ext cx="1985165" cy="152706"/>
          </a:xfrm>
          <a:prstGeom prst="straightConnector1">
            <a:avLst/>
          </a:prstGeom>
          <a:noFill/>
          <a:ln w="9525" cap="flat" cmpd="sng">
            <a:solidFill>
              <a:srgbClr val="4A7DBA"/>
            </a:solidFill>
            <a:prstDash val="solid"/>
            <a:round/>
            <a:headEnd type="none" w="sm" len="sm"/>
            <a:tailEnd type="triangle" w="med" len="med"/>
          </a:ln>
        </p:spPr>
      </p:cxnSp>
      <p:cxnSp>
        <p:nvCxnSpPr>
          <p:cNvPr id="801" name="Google Shape;801;p101"/>
          <p:cNvCxnSpPr/>
          <p:nvPr/>
        </p:nvCxnSpPr>
        <p:spPr>
          <a:xfrm flipH="1">
            <a:off x="2586835" y="3029865"/>
            <a:ext cx="1679755" cy="152705"/>
          </a:xfrm>
          <a:prstGeom prst="straightConnector1">
            <a:avLst/>
          </a:prstGeom>
          <a:noFill/>
          <a:ln w="9525" cap="flat" cmpd="sng">
            <a:solidFill>
              <a:srgbClr val="4A7DBA"/>
            </a:solidFill>
            <a:prstDash val="solid"/>
            <a:round/>
            <a:headEnd type="none" w="sm" len="sm"/>
            <a:tailEnd type="triangle" w="med" len="med"/>
          </a:ln>
        </p:spPr>
      </p:cxnSp>
      <p:cxnSp>
        <p:nvCxnSpPr>
          <p:cNvPr id="802" name="Google Shape;802;p101"/>
          <p:cNvCxnSpPr/>
          <p:nvPr/>
        </p:nvCxnSpPr>
        <p:spPr>
          <a:xfrm rot="10800000">
            <a:off x="3044950" y="3587419"/>
            <a:ext cx="1221640" cy="53266"/>
          </a:xfrm>
          <a:prstGeom prst="straightConnector1">
            <a:avLst/>
          </a:prstGeom>
          <a:noFill/>
          <a:ln w="9525" cap="flat" cmpd="sng">
            <a:solidFill>
              <a:srgbClr val="4A7DBA"/>
            </a:solidFill>
            <a:prstDash val="solid"/>
            <a:round/>
            <a:headEnd type="none" w="sm" len="sm"/>
            <a:tailEnd type="triangle" w="med" len="med"/>
          </a:ln>
        </p:spPr>
      </p:cxnSp>
      <p:cxnSp>
        <p:nvCxnSpPr>
          <p:cNvPr id="803" name="Google Shape;803;p101"/>
          <p:cNvCxnSpPr/>
          <p:nvPr/>
        </p:nvCxnSpPr>
        <p:spPr>
          <a:xfrm rot="10800000">
            <a:off x="2586835" y="3870204"/>
            <a:ext cx="1679755" cy="381301"/>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09" name="Google Shape;809;p102"/>
          <p:cNvPicPr preferRelativeResize="0">
            <a:picLocks noGrp="1"/>
          </p:cNvPicPr>
          <p:nvPr>
            <p:ph type="body" idx="1"/>
          </p:nvPr>
        </p:nvPicPr>
        <p:blipFill rotWithShape="1">
          <a:blip r:embed="rId3">
            <a:alphaModFix/>
          </a:blip>
          <a:srcRect/>
          <a:stretch/>
        </p:blipFill>
        <p:spPr>
          <a:xfrm>
            <a:off x="2755199" y="1197400"/>
            <a:ext cx="5901000" cy="3946200"/>
          </a:xfrm>
          <a:prstGeom prst="rect">
            <a:avLst/>
          </a:prstGeom>
          <a:noFill/>
          <a:ln>
            <a:noFill/>
          </a:ln>
        </p:spPr>
      </p:pic>
      <p:sp>
        <p:nvSpPr>
          <p:cNvPr id="810" name="Google Shape;810;p102"/>
          <p:cNvSpPr txBox="1"/>
          <p:nvPr/>
        </p:nvSpPr>
        <p:spPr>
          <a:xfrm>
            <a:off x="2434130" y="3292665"/>
            <a:ext cx="458794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Division</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divide() function divides the values from one array with the values from another array, and return the results in a new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Divide the values in arr1 with the values in arr2: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 [3.33333333 4. 3. 5. 25. 1.81818182] which is the result of 10/3, 20/5, 30/10 etc.</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16" name="Google Shape;816;p103"/>
          <p:cNvPicPr preferRelativeResize="0">
            <a:picLocks noGrp="1"/>
          </p:cNvPicPr>
          <p:nvPr>
            <p:ph type="body" idx="1"/>
          </p:nvPr>
        </p:nvPicPr>
        <p:blipFill rotWithShape="1">
          <a:blip r:embed="rId3">
            <a:alphaModFix/>
          </a:blip>
          <a:srcRect/>
          <a:stretch/>
        </p:blipFill>
        <p:spPr>
          <a:xfrm>
            <a:off x="2011929" y="361304"/>
            <a:ext cx="8207100" cy="3946200"/>
          </a:xfrm>
          <a:prstGeom prst="rect">
            <a:avLst/>
          </a:prstGeom>
          <a:noFill/>
          <a:ln>
            <a:noFill/>
          </a:ln>
        </p:spPr>
      </p:pic>
      <p:sp>
        <p:nvSpPr>
          <p:cNvPr id="817" name="Google Shape;817;p103"/>
          <p:cNvSpPr txBox="1"/>
          <p:nvPr/>
        </p:nvSpPr>
        <p:spPr>
          <a:xfrm>
            <a:off x="2586835" y="3487980"/>
            <a:ext cx="458794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Power</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power() function rises the values from the first array to the power of the values of the second array, and return the results in a new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 [1000 3200000 729000000 6553600000000 2500 0] which is the result of 10*10*10, 20*20*20*20*20, 30*30*30*30*30*30 etc.</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23" name="Google Shape;823;p104"/>
          <p:cNvPicPr preferRelativeResize="0">
            <a:picLocks noGrp="1"/>
          </p:cNvPicPr>
          <p:nvPr>
            <p:ph type="body" idx="1"/>
          </p:nvPr>
        </p:nvPicPr>
        <p:blipFill rotWithShape="1">
          <a:blip r:embed="rId3">
            <a:alphaModFix/>
          </a:blip>
          <a:srcRect/>
          <a:stretch/>
        </p:blipFill>
        <p:spPr>
          <a:xfrm>
            <a:off x="2320699" y="-247995"/>
            <a:ext cx="8186100" cy="3936000"/>
          </a:xfrm>
          <a:prstGeom prst="rect">
            <a:avLst/>
          </a:prstGeom>
          <a:noFill/>
          <a:ln>
            <a:noFill/>
          </a:ln>
        </p:spPr>
      </p:pic>
      <p:sp>
        <p:nvSpPr>
          <p:cNvPr id="824" name="Google Shape;824;p104"/>
          <p:cNvSpPr txBox="1"/>
          <p:nvPr/>
        </p:nvSpPr>
        <p:spPr>
          <a:xfrm>
            <a:off x="2553415" y="3748372"/>
            <a:ext cx="4587900" cy="138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Remainder</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Both the mod() and the remainder() functions return the remainder of the values in the first array corresponding to the values in the second array, and return the results in a new array.</a:t>
            </a: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 [1 6 3 0 0 27] which is the remainders when you divide 10 with 3 (10%3), 20 with 7 (20%7) 30 with 9 (30%9) etc.</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30" name="Google Shape;830;p105"/>
          <p:cNvPicPr preferRelativeResize="0">
            <a:picLocks noGrp="1"/>
          </p:cNvPicPr>
          <p:nvPr>
            <p:ph type="body" idx="1"/>
          </p:nvPr>
        </p:nvPicPr>
        <p:blipFill rotWithShape="1">
          <a:blip r:embed="rId3">
            <a:alphaModFix/>
          </a:blip>
          <a:srcRect/>
          <a:stretch/>
        </p:blipFill>
        <p:spPr>
          <a:xfrm>
            <a:off x="2059388" y="818221"/>
            <a:ext cx="8049300" cy="3870300"/>
          </a:xfrm>
          <a:prstGeom prst="rect">
            <a:avLst/>
          </a:prstGeom>
          <a:noFill/>
          <a:ln>
            <a:noFill/>
          </a:ln>
        </p:spPr>
      </p:pic>
      <p:sp>
        <p:nvSpPr>
          <p:cNvPr id="831" name="Google Shape;831;p105"/>
          <p:cNvSpPr txBox="1"/>
          <p:nvPr/>
        </p:nvSpPr>
        <p:spPr>
          <a:xfrm>
            <a:off x="2586835" y="3228743"/>
            <a:ext cx="458794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Quotient and Mod</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divmod() function return both the quotient and the the mod. The return value is two arrays, the first array contains the quotient and second array contains the mod.</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(array([3, 2, 3, 5, 25, 1]), array([1, 6, 3, 0, 0, 27]))</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first array represents the quotients, (the integer value when you divide 10 with 3, 20 with 7, 30 with 9 etc.</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second array represents the remainders of the same divisions.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37" name="Google Shape;837;p106"/>
          <p:cNvPicPr preferRelativeResize="0">
            <a:picLocks noGrp="1"/>
          </p:cNvPicPr>
          <p:nvPr>
            <p:ph type="body" idx="1"/>
          </p:nvPr>
        </p:nvPicPr>
        <p:blipFill rotWithShape="1">
          <a:blip r:embed="rId3">
            <a:alphaModFix/>
          </a:blip>
          <a:srcRect/>
          <a:stretch/>
        </p:blipFill>
        <p:spPr>
          <a:xfrm>
            <a:off x="740838" y="367296"/>
            <a:ext cx="8049300" cy="3870300"/>
          </a:xfrm>
          <a:prstGeom prst="rect">
            <a:avLst/>
          </a:prstGeom>
          <a:noFill/>
          <a:ln>
            <a:noFill/>
          </a:ln>
        </p:spPr>
      </p:pic>
      <p:sp>
        <p:nvSpPr>
          <p:cNvPr id="838" name="Google Shape;838;p106"/>
          <p:cNvSpPr txBox="1"/>
          <p:nvPr/>
        </p:nvSpPr>
        <p:spPr>
          <a:xfrm>
            <a:off x="2892245" y="3487980"/>
            <a:ext cx="45879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Absolute Values</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Both the absolute() and the abs() functions do the same absolute operation element-wise but we should use absolute() to avoid confusion with python's inbuilt math.abs()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 [1 2 1 2 3 4].</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844" name="Google Shape;844;p10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Logs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NumPy provides functions to perform log at the base 2, e and 10.</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will also explore how we can take log for any base by creating a custom ufunc.</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All of the log functions will place -inf or inf in the elements if the log can not be computed.</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50" name="Google Shape;850;p108"/>
          <p:cNvPicPr preferRelativeResize="0">
            <a:picLocks noGrp="1"/>
          </p:cNvPicPr>
          <p:nvPr>
            <p:ph type="body" idx="1"/>
          </p:nvPr>
        </p:nvPicPr>
        <p:blipFill rotWithShape="1">
          <a:blip r:embed="rId3">
            <a:alphaModFix/>
          </a:blip>
          <a:srcRect/>
          <a:stretch/>
        </p:blipFill>
        <p:spPr>
          <a:xfrm>
            <a:off x="2777290" y="281179"/>
            <a:ext cx="8207100" cy="3946200"/>
          </a:xfrm>
          <a:prstGeom prst="rect">
            <a:avLst/>
          </a:prstGeom>
          <a:noFill/>
          <a:ln>
            <a:noFill/>
          </a:ln>
        </p:spPr>
      </p:pic>
      <p:sp>
        <p:nvSpPr>
          <p:cNvPr id="851" name="Google Shape;851;p108"/>
          <p:cNvSpPr txBox="1"/>
          <p:nvPr/>
        </p:nvSpPr>
        <p:spPr>
          <a:xfrm>
            <a:off x="5479080" y="2113635"/>
            <a:ext cx="3664920"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i="0">
                <a:solidFill>
                  <a:srgbClr val="000000"/>
                </a:solidFill>
                <a:latin typeface="Calibri"/>
                <a:ea typeface="Calibri"/>
                <a:cs typeface="Calibri"/>
                <a:sym typeface="Calibri"/>
              </a:rPr>
              <a:t>The arange(1, 10) function returns an array with integers starting from 1 (included) to 10 (not included).</a:t>
            </a:r>
            <a:endParaRPr/>
          </a:p>
          <a:p>
            <a:pPr marL="0" marR="0" lvl="0" indent="0" algn="l" rtl="0">
              <a:spcBef>
                <a:spcPts val="0"/>
              </a:spcBef>
              <a:spcAft>
                <a:spcPts val="0"/>
              </a:spcAft>
              <a:buNone/>
            </a:pP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print("Printing Result of Log at base 2 of each element of above array")</a:t>
            </a:r>
            <a:endParaRPr/>
          </a:p>
          <a:p>
            <a:pPr marL="0" marR="0" lvl="0" indent="0" algn="l" rtl="0">
              <a:spcBef>
                <a:spcPts val="0"/>
              </a:spcBef>
              <a:spcAft>
                <a:spcPts val="0"/>
              </a:spcAft>
              <a:buNone/>
            </a:pP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print("Printing Result of Log at base 10 of each element of above array")</a:t>
            </a:r>
            <a:endParaRPr/>
          </a:p>
          <a:p>
            <a:pPr marL="0" marR="0" lvl="0" indent="0" algn="l" rtl="0">
              <a:spcBef>
                <a:spcPts val="0"/>
              </a:spcBef>
              <a:spcAft>
                <a:spcPts val="0"/>
              </a:spcAft>
              <a:buNone/>
            </a:pP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print("Printing Result of Natural Log, or Log at Base e of each element of above array")</a:t>
            </a:r>
            <a:endParaRPr/>
          </a:p>
        </p:txBody>
      </p:sp>
      <p:cxnSp>
        <p:nvCxnSpPr>
          <p:cNvPr id="852" name="Google Shape;852;p108"/>
          <p:cNvCxnSpPr/>
          <p:nvPr/>
        </p:nvCxnSpPr>
        <p:spPr>
          <a:xfrm rot="10800000">
            <a:off x="6956180" y="1369040"/>
            <a:ext cx="2434200" cy="152700"/>
          </a:xfrm>
          <a:prstGeom prst="straightConnector1">
            <a:avLst/>
          </a:prstGeom>
          <a:noFill/>
          <a:ln w="9525" cap="flat" cmpd="sng">
            <a:solidFill>
              <a:srgbClr val="4A7DBA"/>
            </a:solidFill>
            <a:prstDash val="solid"/>
            <a:round/>
            <a:headEnd type="none" w="sm" len="sm"/>
            <a:tailEnd type="triangle" w="med" len="med"/>
          </a:ln>
        </p:spPr>
      </p:cxnSp>
      <p:cxnSp>
        <p:nvCxnSpPr>
          <p:cNvPr id="853" name="Google Shape;853;p108"/>
          <p:cNvCxnSpPr/>
          <p:nvPr/>
        </p:nvCxnSpPr>
        <p:spPr>
          <a:xfrm rot="10800000">
            <a:off x="5336930" y="586610"/>
            <a:ext cx="2586900" cy="458100"/>
          </a:xfrm>
          <a:prstGeom prst="straightConnector1">
            <a:avLst/>
          </a:prstGeom>
          <a:noFill/>
          <a:ln w="9525" cap="flat" cmpd="sng">
            <a:solidFill>
              <a:srgbClr val="4A7DBA"/>
            </a:solidFill>
            <a:prstDash val="solid"/>
            <a:round/>
            <a:headEnd type="none" w="sm" len="sm"/>
            <a:tailEnd type="triangle" w="med" len="med"/>
          </a:ln>
        </p:spPr>
      </p:cxnSp>
      <p:cxnSp>
        <p:nvCxnSpPr>
          <p:cNvPr id="854" name="Google Shape;854;p108"/>
          <p:cNvCxnSpPr/>
          <p:nvPr/>
        </p:nvCxnSpPr>
        <p:spPr>
          <a:xfrm rot="10800000">
            <a:off x="6956180" y="1273825"/>
            <a:ext cx="2586900" cy="763500"/>
          </a:xfrm>
          <a:prstGeom prst="straightConnector1">
            <a:avLst/>
          </a:prstGeom>
          <a:noFill/>
          <a:ln w="9525" cap="flat" cmpd="sng">
            <a:solidFill>
              <a:srgbClr val="4A7DBA"/>
            </a:solidFill>
            <a:prstDash val="solid"/>
            <a:round/>
            <a:headEnd type="none" w="sm" len="sm"/>
            <a:tailEnd type="triangle" w="med" len="med"/>
          </a:ln>
        </p:spPr>
      </p:cxnSp>
      <p:cxnSp>
        <p:nvCxnSpPr>
          <p:cNvPr id="855" name="Google Shape;855;p108"/>
          <p:cNvCxnSpPr/>
          <p:nvPr/>
        </p:nvCxnSpPr>
        <p:spPr>
          <a:xfrm rot="10800000">
            <a:off x="6691580" y="1369058"/>
            <a:ext cx="2586900" cy="12216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861" name="Google Shape;861;p109"/>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Rounding Decimals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There are primarily five ways of rounding off decimals in NumPy:</a:t>
            </a:r>
            <a:endParaRPr/>
          </a:p>
          <a:p>
            <a:pPr marL="742950" lvl="1" indent="-28575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truncation</a:t>
            </a:r>
            <a:endParaRPr/>
          </a:p>
          <a:p>
            <a:pPr marL="742950" lvl="1" indent="-28575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fix</a:t>
            </a:r>
            <a:endParaRPr/>
          </a:p>
          <a:p>
            <a:pPr marL="742950" lvl="1" indent="-28575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rounding</a:t>
            </a:r>
            <a:endParaRPr/>
          </a:p>
          <a:p>
            <a:pPr marL="742950" lvl="1" indent="-28575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floor</a:t>
            </a:r>
            <a:endParaRPr/>
          </a:p>
          <a:p>
            <a:pPr marL="742950" lvl="1" indent="-28575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ceil</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1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867" name="Google Shape;867;p11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Rounding Decimals</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Truncation</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Remove the decimals, and return the float number closest to zero. Use the trunc() and fix() functions.</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Rounding</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around() function increments preceding digit or decimal by 1 if &gt;=5 else do nothing.</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E.g. round off to 1 decimal point, 3.16666 is 3.2</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Floor</a:t>
            </a:r>
            <a:endParaRPr/>
          </a:p>
          <a:p>
            <a:pPr marL="342900" lvl="0" indent="-342900" algn="l" rtl="0">
              <a:spcBef>
                <a:spcPts val="308"/>
              </a:spcBef>
              <a:spcAft>
                <a:spcPts val="0"/>
              </a:spcAft>
              <a:buClr>
                <a:srgbClr val="000000"/>
              </a:buClr>
              <a:buSzPct val="100000"/>
              <a:buChar char="•"/>
            </a:pPr>
            <a:r>
              <a:rPr lang="en-GB" b="0" i="0">
                <a:solidFill>
                  <a:srgbClr val="000000"/>
                </a:solidFill>
                <a:latin typeface="Verdana"/>
                <a:ea typeface="Verdana"/>
                <a:cs typeface="Verdana"/>
                <a:sym typeface="Verdana"/>
              </a:rPr>
              <a:t>The floor() function rounds off decimal to nearest lower integer.</a:t>
            </a:r>
            <a:endParaRPr/>
          </a:p>
          <a:p>
            <a:pPr marL="342900" lvl="0" indent="-342900" algn="l" rtl="0">
              <a:spcBef>
                <a:spcPts val="308"/>
              </a:spcBef>
              <a:spcAft>
                <a:spcPts val="0"/>
              </a:spcAft>
              <a:buClr>
                <a:srgbClr val="000000"/>
              </a:buClr>
              <a:buSzPct val="100000"/>
              <a:buChar char="•"/>
            </a:pPr>
            <a:r>
              <a:rPr lang="en-GB" b="0" i="0">
                <a:solidFill>
                  <a:srgbClr val="000000"/>
                </a:solidFill>
                <a:latin typeface="Verdana"/>
                <a:ea typeface="Verdana"/>
                <a:cs typeface="Verdana"/>
                <a:sym typeface="Verdana"/>
              </a:rPr>
              <a:t>E.g. floor of 3.166 is 3.</a:t>
            </a:r>
            <a:endParaRPr/>
          </a:p>
          <a:p>
            <a:pPr marL="342900" lvl="0" indent="-342900" algn="l" rtl="0">
              <a:spcBef>
                <a:spcPts val="308"/>
              </a:spcBef>
              <a:spcAft>
                <a:spcPts val="0"/>
              </a:spcAft>
              <a:buClr>
                <a:srgbClr val="000000"/>
              </a:buClr>
              <a:buSzPct val="100000"/>
              <a:buChar char="•"/>
            </a:pPr>
            <a:r>
              <a:rPr lang="en-GB" b="1" i="0">
                <a:solidFill>
                  <a:srgbClr val="000000"/>
                </a:solidFill>
                <a:latin typeface="Verdana"/>
                <a:ea typeface="Verdana"/>
                <a:cs typeface="Verdana"/>
                <a:sym typeface="Verdana"/>
              </a:rPr>
              <a:t>Ceil</a:t>
            </a:r>
            <a:endParaRPr/>
          </a:p>
          <a:p>
            <a:pPr marL="342900" lvl="0" indent="-342900" algn="l" rtl="0">
              <a:spcBef>
                <a:spcPts val="308"/>
              </a:spcBef>
              <a:spcAft>
                <a:spcPts val="0"/>
              </a:spcAft>
              <a:buClr>
                <a:srgbClr val="000000"/>
              </a:buClr>
              <a:buSzPct val="100000"/>
              <a:buChar char="•"/>
            </a:pPr>
            <a:r>
              <a:rPr lang="en-GB" b="0" i="0">
                <a:solidFill>
                  <a:srgbClr val="000000"/>
                </a:solidFill>
                <a:latin typeface="Verdana"/>
                <a:ea typeface="Verdana"/>
                <a:cs typeface="Verdana"/>
                <a:sym typeface="Verdana"/>
              </a:rPr>
              <a:t>The ceil() function rounds off decimal to nearest upper integer.</a:t>
            </a:r>
            <a:endParaRPr/>
          </a:p>
          <a:p>
            <a:pPr marL="342900" lvl="0" indent="-342900" algn="l" rtl="0">
              <a:spcBef>
                <a:spcPts val="308"/>
              </a:spcBef>
              <a:spcAft>
                <a:spcPts val="0"/>
              </a:spcAft>
              <a:buClr>
                <a:srgbClr val="000000"/>
              </a:buClr>
              <a:buSzPct val="100000"/>
              <a:buChar char="•"/>
            </a:pPr>
            <a:r>
              <a:rPr lang="en-GB" b="0" i="0">
                <a:solidFill>
                  <a:srgbClr val="000000"/>
                </a:solidFill>
                <a:latin typeface="Verdana"/>
                <a:ea typeface="Verdana"/>
                <a:cs typeface="Verdana"/>
                <a:sym typeface="Verdana"/>
              </a:rPr>
              <a:t>E.g. ceil of 3.166 is 4.</a:t>
            </a:r>
            <a:endParaRPr i="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72" name="Google Shape;172;p1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Import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Create a NumPy ndarray Object</a:t>
            </a:r>
            <a:endParaRPr/>
          </a:p>
          <a:p>
            <a:pPr marL="342900" lvl="0" indent="-342900" algn="l" rtl="0">
              <a:spcBef>
                <a:spcPts val="560"/>
              </a:spcBef>
              <a:spcAft>
                <a:spcPts val="0"/>
              </a:spcAft>
              <a:buClr>
                <a:srgbClr val="000000"/>
              </a:buClr>
              <a:buSzPts val="2800"/>
              <a:buChar char="•"/>
            </a:pPr>
            <a:r>
              <a:rPr lang="en-GB" b="0" i="0">
                <a:solidFill>
                  <a:srgbClr val="000000"/>
                </a:solidFill>
                <a:latin typeface="Verdana"/>
                <a:ea typeface="Verdana"/>
                <a:cs typeface="Verdana"/>
                <a:sym typeface="Verdana"/>
              </a:rPr>
              <a:t>To create an ndarray, we can pass a list, tuple or any array-like object into the array() method, and it will be converted into an ndarray</a:t>
            </a:r>
            <a:r>
              <a:rPr lang="en-GB">
                <a:solidFill>
                  <a:srgbClr val="000000"/>
                </a:solidFill>
                <a:latin typeface="Verdana"/>
                <a:ea typeface="Verdana"/>
                <a:cs typeface="Verdana"/>
                <a:sym typeface="Verdana"/>
              </a:rPr>
              <a:t>.</a:t>
            </a:r>
            <a:endParaRPr/>
          </a:p>
          <a:p>
            <a:pPr marL="342900" lvl="0" indent="-342900" algn="l" rtl="0">
              <a:spcBef>
                <a:spcPts val="560"/>
              </a:spcBef>
              <a:spcAft>
                <a:spcPts val="0"/>
              </a:spcAft>
              <a:buClr>
                <a:srgbClr val="000000"/>
              </a:buClr>
              <a:buSzPts val="2800"/>
              <a:buChar char="•"/>
            </a:pPr>
            <a:r>
              <a:rPr lang="en-GB" b="0" i="0">
                <a:solidFill>
                  <a:srgbClr val="000000"/>
                </a:solidFill>
                <a:latin typeface="Verdana"/>
                <a:ea typeface="Verdana"/>
                <a:cs typeface="Verdana"/>
                <a:sym typeface="Verdana"/>
              </a:rPr>
              <a:t>Let’s Use a tuple to create a NumPy array.</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1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873" name="Google Shape;873;p11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165100" algn="l" rtl="0">
              <a:spcBef>
                <a:spcPts val="0"/>
              </a:spcBef>
              <a:spcAft>
                <a:spcPts val="0"/>
              </a:spcAft>
              <a:buClr>
                <a:schemeClr val="dk1"/>
              </a:buClr>
              <a:buSzPts val="2800"/>
              <a:buNone/>
            </a:pPr>
            <a:endParaRPr/>
          </a:p>
        </p:txBody>
      </p:sp>
      <p:pic>
        <p:nvPicPr>
          <p:cNvPr id="874" name="Google Shape;874;p111"/>
          <p:cNvPicPr preferRelativeResize="0"/>
          <p:nvPr/>
        </p:nvPicPr>
        <p:blipFill rotWithShape="1">
          <a:blip r:embed="rId3">
            <a:alphaModFix/>
          </a:blip>
          <a:srcRect/>
          <a:stretch/>
        </p:blipFill>
        <p:spPr>
          <a:xfrm>
            <a:off x="2925465" y="478221"/>
            <a:ext cx="8131521" cy="3909756"/>
          </a:xfrm>
          <a:prstGeom prst="rect">
            <a:avLst/>
          </a:prstGeom>
          <a:noFill/>
          <a:ln>
            <a:noFill/>
          </a:ln>
        </p:spPr>
      </p:pic>
      <p:sp>
        <p:nvSpPr>
          <p:cNvPr id="875" name="Google Shape;875;p111"/>
          <p:cNvSpPr txBox="1"/>
          <p:nvPr/>
        </p:nvSpPr>
        <p:spPr>
          <a:xfrm>
            <a:off x="5784490" y="2280552"/>
            <a:ext cx="306325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i="0">
                <a:solidFill>
                  <a:srgbClr val="000000"/>
                </a:solidFill>
                <a:latin typeface="Calibri"/>
                <a:ea typeface="Calibri"/>
                <a:cs typeface="Calibri"/>
                <a:sym typeface="Calibri"/>
              </a:rPr>
              <a:t>Remove the decimals, and return the float number closest to zero. [-3., -3.] </a:t>
            </a:r>
            <a:endParaRPr/>
          </a:p>
          <a:p>
            <a:pPr marL="0" marR="0" lvl="0" indent="0" algn="l" rtl="0">
              <a:spcBef>
                <a:spcPts val="0"/>
              </a:spcBef>
              <a:spcAft>
                <a:spcPts val="0"/>
              </a:spcAft>
              <a:buNone/>
            </a:pP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Around function increments preceding digit or decimal by 1 if &gt;=5 else do nothing.</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round off to 1 decimal point, 3.16666 is 3.2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a:t>
            </a:r>
            <a:r>
              <a:rPr lang="en-GB" sz="1200" b="1">
                <a:solidFill>
                  <a:srgbClr val="000000"/>
                </a:solidFill>
                <a:latin typeface="Calibri"/>
                <a:ea typeface="Calibri"/>
                <a:cs typeface="Calibri"/>
                <a:sym typeface="Calibri"/>
              </a:rPr>
              <a:t>floor()</a:t>
            </a:r>
            <a:r>
              <a:rPr lang="en-GB" sz="1200">
                <a:solidFill>
                  <a:srgbClr val="000000"/>
                </a:solidFill>
                <a:latin typeface="Calibri"/>
                <a:ea typeface="Calibri"/>
                <a:cs typeface="Calibri"/>
                <a:sym typeface="Calibri"/>
              </a:rPr>
              <a:t> function rounds off decimal to </a:t>
            </a:r>
            <a:r>
              <a:rPr lang="en-GB" sz="1200" b="1">
                <a:solidFill>
                  <a:srgbClr val="000000"/>
                </a:solidFill>
                <a:latin typeface="Calibri"/>
                <a:ea typeface="Calibri"/>
                <a:cs typeface="Calibri"/>
                <a:sym typeface="Calibri"/>
              </a:rPr>
              <a:t>nearest lower</a:t>
            </a:r>
            <a:r>
              <a:rPr lang="en-GB" sz="1200">
                <a:solidFill>
                  <a:srgbClr val="000000"/>
                </a:solidFill>
                <a:latin typeface="Calibri"/>
                <a:ea typeface="Calibri"/>
                <a:cs typeface="Calibri"/>
                <a:sym typeface="Calibri"/>
              </a:rPr>
              <a:t> </a:t>
            </a:r>
            <a:r>
              <a:rPr lang="en-GB" sz="1200" b="1">
                <a:solidFill>
                  <a:srgbClr val="000000"/>
                </a:solidFill>
                <a:latin typeface="Calibri"/>
                <a:ea typeface="Calibri"/>
                <a:cs typeface="Calibri"/>
                <a:sym typeface="Calibri"/>
              </a:rPr>
              <a:t>integer</a:t>
            </a:r>
            <a:r>
              <a:rPr lang="en-GB" sz="1200">
                <a:solidFill>
                  <a:srgbClr val="000000"/>
                </a:solidFill>
                <a:latin typeface="Calibri"/>
                <a:ea typeface="Calibri"/>
                <a:cs typeface="Calibri"/>
                <a:sym typeface="Calibri"/>
              </a:rPr>
              <a:t>. floor of 3. 667 is 3. and -3.1666 is -4.</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a:t>
            </a:r>
            <a:r>
              <a:rPr lang="en-GB" sz="1200" b="1">
                <a:solidFill>
                  <a:srgbClr val="000000"/>
                </a:solidFill>
                <a:latin typeface="Calibri"/>
                <a:ea typeface="Calibri"/>
                <a:cs typeface="Calibri"/>
                <a:sym typeface="Calibri"/>
              </a:rPr>
              <a:t>ceil()</a:t>
            </a:r>
            <a:r>
              <a:rPr lang="en-GB" sz="1200">
                <a:solidFill>
                  <a:srgbClr val="000000"/>
                </a:solidFill>
                <a:latin typeface="Calibri"/>
                <a:ea typeface="Calibri"/>
                <a:cs typeface="Calibri"/>
                <a:sym typeface="Calibri"/>
              </a:rPr>
              <a:t> function rounds off decimal to </a:t>
            </a:r>
            <a:r>
              <a:rPr lang="en-GB" sz="1200" b="1">
                <a:solidFill>
                  <a:srgbClr val="000000"/>
                </a:solidFill>
                <a:latin typeface="Calibri"/>
                <a:ea typeface="Calibri"/>
                <a:cs typeface="Calibri"/>
                <a:sym typeface="Calibri"/>
              </a:rPr>
              <a:t>nearest upper integer.</a:t>
            </a: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E.g. ceil of 3.166 is 4.</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876" name="Google Shape;876;p111"/>
          <p:cNvCxnSpPr/>
          <p:nvPr/>
        </p:nvCxnSpPr>
        <p:spPr>
          <a:xfrm rot="10800000">
            <a:off x="6713515" y="1470157"/>
            <a:ext cx="2434200" cy="152700"/>
          </a:xfrm>
          <a:prstGeom prst="straightConnector1">
            <a:avLst/>
          </a:prstGeom>
          <a:noFill/>
          <a:ln w="9525" cap="flat" cmpd="sng">
            <a:solidFill>
              <a:srgbClr val="4A7DBA"/>
            </a:solidFill>
            <a:prstDash val="solid"/>
            <a:round/>
            <a:headEnd type="none" w="sm" len="sm"/>
            <a:tailEnd type="triangle" w="med" len="med"/>
          </a:ln>
        </p:spPr>
      </p:cxnSp>
      <p:cxnSp>
        <p:nvCxnSpPr>
          <p:cNvPr id="877" name="Google Shape;877;p111"/>
          <p:cNvCxnSpPr/>
          <p:nvPr/>
        </p:nvCxnSpPr>
        <p:spPr>
          <a:xfrm flipH="1">
            <a:off x="6637190" y="1470157"/>
            <a:ext cx="2586900" cy="152700"/>
          </a:xfrm>
          <a:prstGeom prst="straightConnector1">
            <a:avLst/>
          </a:prstGeom>
          <a:noFill/>
          <a:ln w="9525" cap="flat" cmpd="sng">
            <a:solidFill>
              <a:srgbClr val="4A7DBA"/>
            </a:solidFill>
            <a:prstDash val="solid"/>
            <a:round/>
            <a:headEnd type="none" w="sm" len="sm"/>
            <a:tailEnd type="triangle" w="med" len="med"/>
          </a:ln>
        </p:spPr>
      </p:cxnSp>
      <p:cxnSp>
        <p:nvCxnSpPr>
          <p:cNvPr id="878" name="Google Shape;878;p111"/>
          <p:cNvCxnSpPr/>
          <p:nvPr/>
        </p:nvCxnSpPr>
        <p:spPr>
          <a:xfrm rot="10800000">
            <a:off x="3197655" y="2877160"/>
            <a:ext cx="2586835" cy="152705"/>
          </a:xfrm>
          <a:prstGeom prst="straightConnector1">
            <a:avLst/>
          </a:prstGeom>
          <a:noFill/>
          <a:ln w="9525" cap="flat" cmpd="sng">
            <a:solidFill>
              <a:srgbClr val="4A7DBA"/>
            </a:solidFill>
            <a:prstDash val="solid"/>
            <a:round/>
            <a:headEnd type="none" w="sm" len="sm"/>
            <a:tailEnd type="triangle" w="med" len="med"/>
          </a:ln>
        </p:spPr>
      </p:cxnSp>
      <p:cxnSp>
        <p:nvCxnSpPr>
          <p:cNvPr id="879" name="Google Shape;879;p111"/>
          <p:cNvCxnSpPr/>
          <p:nvPr/>
        </p:nvCxnSpPr>
        <p:spPr>
          <a:xfrm rot="10800000">
            <a:off x="3350360" y="3182570"/>
            <a:ext cx="2434130" cy="458115"/>
          </a:xfrm>
          <a:prstGeom prst="straightConnector1">
            <a:avLst/>
          </a:prstGeom>
          <a:noFill/>
          <a:ln w="9525" cap="flat" cmpd="sng">
            <a:solidFill>
              <a:srgbClr val="4A7DBA"/>
            </a:solidFill>
            <a:prstDash val="solid"/>
            <a:round/>
            <a:headEnd type="none" w="sm" len="sm"/>
            <a:tailEnd type="triangle" w="med" len="med"/>
          </a:ln>
        </p:spPr>
      </p:cxnSp>
      <p:cxnSp>
        <p:nvCxnSpPr>
          <p:cNvPr id="880" name="Google Shape;880;p111"/>
          <p:cNvCxnSpPr/>
          <p:nvPr/>
        </p:nvCxnSpPr>
        <p:spPr>
          <a:xfrm rot="10800000">
            <a:off x="3197655" y="3640685"/>
            <a:ext cx="2434130" cy="91623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1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86" name="Google Shape;886;p112"/>
          <p:cNvPicPr preferRelativeResize="0">
            <a:picLocks noGrp="1"/>
          </p:cNvPicPr>
          <p:nvPr>
            <p:ph type="body" idx="1"/>
          </p:nvPr>
        </p:nvPicPr>
        <p:blipFill rotWithShape="1">
          <a:blip r:embed="rId3">
            <a:alphaModFix/>
          </a:blip>
          <a:srcRect/>
          <a:stretch/>
        </p:blipFill>
        <p:spPr>
          <a:xfrm>
            <a:off x="2742611" y="507622"/>
            <a:ext cx="8030700" cy="3933600"/>
          </a:xfrm>
          <a:prstGeom prst="rect">
            <a:avLst/>
          </a:prstGeom>
          <a:noFill/>
          <a:ln>
            <a:noFill/>
          </a:ln>
        </p:spPr>
      </p:pic>
      <p:sp>
        <p:nvSpPr>
          <p:cNvPr id="887" name="Google Shape;887;p112"/>
          <p:cNvSpPr txBox="1"/>
          <p:nvPr/>
        </p:nvSpPr>
        <p:spPr>
          <a:xfrm>
            <a:off x="5784490" y="1502815"/>
            <a:ext cx="306325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LCM (Lowest Common Multiple)</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The Lowest Common Multiple is the smallest number that is a common multiple of two numbers.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Example</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Find the LCM of the following two numbers: 4 and 6 Returns: 12 because that is the lowest common multiple of both numbers (4*3=12 and 6*2=12).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888" name="Google Shape;888;p112"/>
          <p:cNvCxnSpPr/>
          <p:nvPr/>
        </p:nvCxnSpPr>
        <p:spPr>
          <a:xfrm flipH="1">
            <a:off x="6330265" y="852920"/>
            <a:ext cx="2586900" cy="802500"/>
          </a:xfrm>
          <a:prstGeom prst="straightConnector1">
            <a:avLst/>
          </a:prstGeom>
          <a:noFill/>
          <a:ln w="9525" cap="flat" cmpd="sng">
            <a:solidFill>
              <a:srgbClr val="4A7DBA"/>
            </a:solidFill>
            <a:prstDash val="solid"/>
            <a:round/>
            <a:headEnd type="none" w="sm" len="sm"/>
            <a:tailEnd type="triangle" w="med" len="med"/>
          </a:ln>
        </p:spPr>
      </p:cxnSp>
      <p:cxnSp>
        <p:nvCxnSpPr>
          <p:cNvPr id="889" name="Google Shape;889;p112"/>
          <p:cNvCxnSpPr/>
          <p:nvPr/>
        </p:nvCxnSpPr>
        <p:spPr>
          <a:xfrm rot="10800000">
            <a:off x="7237480" y="2095657"/>
            <a:ext cx="1679700" cy="476100"/>
          </a:xfrm>
          <a:prstGeom prst="straightConnector1">
            <a:avLst/>
          </a:prstGeom>
          <a:noFill/>
          <a:ln w="9525" cap="flat" cmpd="sng">
            <a:solidFill>
              <a:srgbClr val="4A7DBA"/>
            </a:solidFill>
            <a:prstDash val="solid"/>
            <a:round/>
            <a:headEnd type="none" w="sm" len="sm"/>
            <a:tailEnd type="triangle" w="med" len="med"/>
          </a:ln>
        </p:spPr>
      </p:cxnSp>
      <p:sp>
        <p:nvSpPr>
          <p:cNvPr id="890" name="Google Shape;890;p112"/>
          <p:cNvSpPr txBox="1"/>
          <p:nvPr/>
        </p:nvSpPr>
        <p:spPr>
          <a:xfrm>
            <a:off x="4185292" y="3335275"/>
            <a:ext cx="481515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a:solidFill>
                  <a:srgbClr val="000000"/>
                </a:solidFill>
                <a:latin typeface="Calibri"/>
                <a:ea typeface="Calibri"/>
                <a:cs typeface="Calibri"/>
                <a:sym typeface="Calibri"/>
              </a:rPr>
              <a:t>Finding LCM in Arrays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the Lowest Common Multiple of all values in an array, you can use the reduce() method.</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reduce() method will use the ufunc, in this case the lcm() function, on each element, and reduce the array by one dimension.</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Example</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Find the LCM of the values of the following array:</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Returns: 18 because that is the lowest common multiple of all three numbers (3*6=18, 6*3=18 and 9*2=18).</a:t>
            </a:r>
            <a:endParaRPr/>
          </a:p>
        </p:txBody>
      </p:sp>
      <p:sp>
        <p:nvSpPr>
          <p:cNvPr id="891" name="Google Shape;891;p112"/>
          <p:cNvSpPr txBox="1"/>
          <p:nvPr/>
        </p:nvSpPr>
        <p:spPr>
          <a:xfrm>
            <a:off x="1" y="2742210"/>
            <a:ext cx="167481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The arange(1, 11) function returns an array with integers starting from 1 (included) to 11 (not included).</a:t>
            </a:r>
            <a:endParaRPr/>
          </a:p>
        </p:txBody>
      </p:sp>
      <p:cxnSp>
        <p:nvCxnSpPr>
          <p:cNvPr id="892" name="Google Shape;892;p112"/>
          <p:cNvCxnSpPr/>
          <p:nvPr/>
        </p:nvCxnSpPr>
        <p:spPr>
          <a:xfrm>
            <a:off x="6693195" y="1175524"/>
            <a:ext cx="1455600" cy="327300"/>
          </a:xfrm>
          <a:prstGeom prst="straightConnector1">
            <a:avLst/>
          </a:prstGeom>
          <a:noFill/>
          <a:ln w="9525" cap="flat" cmpd="sng">
            <a:solidFill>
              <a:srgbClr val="4A7DBA"/>
            </a:solidFill>
            <a:prstDash val="solid"/>
            <a:round/>
            <a:headEnd type="none" w="sm" len="sm"/>
            <a:tailEnd type="triangle" w="med" len="med"/>
          </a:ln>
        </p:spPr>
      </p:cxnSp>
      <p:cxnSp>
        <p:nvCxnSpPr>
          <p:cNvPr id="893" name="Google Shape;893;p112"/>
          <p:cNvCxnSpPr/>
          <p:nvPr/>
        </p:nvCxnSpPr>
        <p:spPr>
          <a:xfrm rot="10800000">
            <a:off x="6783880" y="1716820"/>
            <a:ext cx="1679700" cy="1065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1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899" name="Google Shape;899;p113"/>
          <p:cNvPicPr preferRelativeResize="0">
            <a:picLocks noGrp="1"/>
          </p:cNvPicPr>
          <p:nvPr>
            <p:ph type="body" idx="1"/>
          </p:nvPr>
        </p:nvPicPr>
        <p:blipFill rotWithShape="1">
          <a:blip r:embed="rId3">
            <a:alphaModFix/>
          </a:blip>
          <a:srcRect/>
          <a:stretch/>
        </p:blipFill>
        <p:spPr>
          <a:xfrm>
            <a:off x="1180185" y="1318501"/>
            <a:ext cx="8910300" cy="3928200"/>
          </a:xfrm>
          <a:prstGeom prst="rect">
            <a:avLst/>
          </a:prstGeom>
          <a:noFill/>
          <a:ln>
            <a:noFill/>
          </a:ln>
        </p:spPr>
      </p:pic>
      <p:sp>
        <p:nvSpPr>
          <p:cNvPr id="900" name="Google Shape;900;p113"/>
          <p:cNvSpPr txBox="1"/>
          <p:nvPr/>
        </p:nvSpPr>
        <p:spPr>
          <a:xfrm>
            <a:off x="4419295" y="1808225"/>
            <a:ext cx="4733855"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GCD (Greatest Common Denominator)</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The GCD (Greatest Common Denominator), also known as HCF (Highest Common Factor) is the biggest number that is a common factor of both of the numbers.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Find the HCF of the following two numbers: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Returns: 3 because that is the highest number both numbers can be divided by (6/3=2 and 9/3=3).</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Finding GCD in Arrays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the Highest Common Factor of all values in an array, you can use the reduce() method. The reduce() method will use the ufunc, in this case the gcd() function, on each element, and reduce the array by one dimension.</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Find the GCD for all of the numbers in the following array:</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Returns: 4 because that is the highest number all values can be divided by.</a:t>
            </a:r>
            <a:endParaRPr/>
          </a:p>
        </p:txBody>
      </p:sp>
      <p:cxnSp>
        <p:nvCxnSpPr>
          <p:cNvPr id="901" name="Google Shape;901;p113"/>
          <p:cNvCxnSpPr/>
          <p:nvPr/>
        </p:nvCxnSpPr>
        <p:spPr>
          <a:xfrm flipH="1">
            <a:off x="3350360" y="1960930"/>
            <a:ext cx="1068935" cy="198878"/>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1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07" name="Google Shape;907;p114"/>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Trigonometric Functions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NumPy provides the ufuncs sin(), cos() and tan() that take values in radians and produce the corresponding sin, cos and tan values.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13" name="Google Shape;913;p11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Trigonometric Functions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NumPy provides the ufuncs sin(), cos() and tan() that take values in radians and produce the corresponding sin, cos and tan values.</a:t>
            </a:r>
            <a:endParaRPr/>
          </a:p>
        </p:txBody>
      </p:sp>
      <p:pic>
        <p:nvPicPr>
          <p:cNvPr id="914" name="Google Shape;914;p115"/>
          <p:cNvPicPr preferRelativeResize="0"/>
          <p:nvPr/>
        </p:nvPicPr>
        <p:blipFill rotWithShape="1">
          <a:blip r:embed="rId3">
            <a:alphaModFix/>
          </a:blip>
          <a:srcRect/>
          <a:stretch/>
        </p:blipFill>
        <p:spPr>
          <a:xfrm>
            <a:off x="685800" y="1455914"/>
            <a:ext cx="7772400" cy="355911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1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20" name="Google Shape;920;p116"/>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Trigonometric Functions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NumPy provides the ufuncs sin(), cos() and tan() that take values in radians and produce the corresponding sin, cos and tan values.</a:t>
            </a:r>
            <a:endParaRPr/>
          </a:p>
        </p:txBody>
      </p:sp>
      <p:pic>
        <p:nvPicPr>
          <p:cNvPr id="921" name="Google Shape;921;p116"/>
          <p:cNvPicPr preferRelativeResize="0"/>
          <p:nvPr/>
        </p:nvPicPr>
        <p:blipFill rotWithShape="1">
          <a:blip r:embed="rId3">
            <a:alphaModFix/>
          </a:blip>
          <a:srcRect/>
          <a:stretch/>
        </p:blipFill>
        <p:spPr>
          <a:xfrm>
            <a:off x="1909464" y="1133168"/>
            <a:ext cx="7979740" cy="3946094"/>
          </a:xfrm>
          <a:prstGeom prst="rect">
            <a:avLst/>
          </a:prstGeom>
          <a:noFill/>
          <a:ln>
            <a:noFill/>
          </a:ln>
        </p:spPr>
      </p:pic>
      <p:sp>
        <p:nvSpPr>
          <p:cNvPr id="922" name="Google Shape;922;p116"/>
          <p:cNvSpPr txBox="1"/>
          <p:nvPr/>
        </p:nvSpPr>
        <p:spPr>
          <a:xfrm>
            <a:off x="5030125" y="3548950"/>
            <a:ext cx="4122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Convert Degrees Into Radians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By default all of the trigonometric functions take radians as parameters but we can convert radians to degrees and vice versa as well in NumPy.</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Note: radians values are pi/180 * degree_values.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Convert all of the values in following array arr to radians.</a:t>
            </a:r>
            <a:endParaRPr/>
          </a:p>
        </p:txBody>
      </p:sp>
      <p:cxnSp>
        <p:nvCxnSpPr>
          <p:cNvPr id="923" name="Google Shape;923;p116"/>
          <p:cNvCxnSpPr/>
          <p:nvPr/>
        </p:nvCxnSpPr>
        <p:spPr>
          <a:xfrm flipH="1">
            <a:off x="2739540" y="1960930"/>
            <a:ext cx="2443280" cy="458115"/>
          </a:xfrm>
          <a:prstGeom prst="straightConnector1">
            <a:avLst/>
          </a:prstGeom>
          <a:noFill/>
          <a:ln w="9525" cap="flat" cmpd="sng">
            <a:solidFill>
              <a:srgbClr val="4A7DBA"/>
            </a:solidFill>
            <a:prstDash val="solid"/>
            <a:round/>
            <a:headEnd type="none" w="sm" len="sm"/>
            <a:tailEnd type="triangle" w="med" len="med"/>
          </a:ln>
        </p:spPr>
      </p:cxnSp>
      <p:sp>
        <p:nvSpPr>
          <p:cNvPr id="924" name="Google Shape;924;p116"/>
          <p:cNvSpPr txBox="1"/>
          <p:nvPr/>
        </p:nvSpPr>
        <p:spPr>
          <a:xfrm>
            <a:off x="3503065" y="3661996"/>
            <a:ext cx="41230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Radians to Degrees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Convert all of the values in following array arr to degrees.</a:t>
            </a:r>
            <a:endParaRPr sz="1200">
              <a:solidFill>
                <a:srgbClr val="000000"/>
              </a:solidFill>
              <a:latin typeface="Calibri"/>
              <a:ea typeface="Calibri"/>
              <a:cs typeface="Calibri"/>
              <a:sym typeface="Calibri"/>
            </a:endParaRPr>
          </a:p>
        </p:txBody>
      </p:sp>
      <p:cxnSp>
        <p:nvCxnSpPr>
          <p:cNvPr id="925" name="Google Shape;925;p116"/>
          <p:cNvCxnSpPr/>
          <p:nvPr/>
        </p:nvCxnSpPr>
        <p:spPr>
          <a:xfrm rot="10800000">
            <a:off x="2739540" y="2877160"/>
            <a:ext cx="1221640" cy="91623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1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931" name="Google Shape;931;p117"/>
          <p:cNvPicPr preferRelativeResize="0">
            <a:picLocks noGrp="1"/>
          </p:cNvPicPr>
          <p:nvPr>
            <p:ph type="body" idx="1"/>
          </p:nvPr>
        </p:nvPicPr>
        <p:blipFill rotWithShape="1">
          <a:blip r:embed="rId3">
            <a:alphaModFix/>
          </a:blip>
          <a:srcRect r="42919"/>
          <a:stretch/>
        </p:blipFill>
        <p:spPr>
          <a:xfrm>
            <a:off x="-9150" y="1197404"/>
            <a:ext cx="6027007" cy="3946095"/>
          </a:xfrm>
          <a:prstGeom prst="rect">
            <a:avLst/>
          </a:prstGeom>
          <a:noFill/>
          <a:ln>
            <a:noFill/>
          </a:ln>
        </p:spPr>
      </p:pic>
      <p:sp>
        <p:nvSpPr>
          <p:cNvPr id="932" name="Google Shape;932;p117"/>
          <p:cNvSpPr txBox="1"/>
          <p:nvPr/>
        </p:nvSpPr>
        <p:spPr>
          <a:xfrm>
            <a:off x="5077599" y="1197405"/>
            <a:ext cx="4123035"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NumPy Trigonometric Functions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We took this angle in radian 1.0471975511965976 that is equal to 60 degree and calculated and printed its sin(), cos() and tan() value.</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NumPy provides the ufuncs sin(), cos() and tan() that take values in radians and produce the corresponding sin, cos and tan values. </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created the array of angle in radian. [0, 30, 45, 60, 90]</a:t>
            </a: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calculated and printed </a:t>
            </a:r>
            <a:r>
              <a:rPr lang="en-GB" sz="1200">
                <a:solidFill>
                  <a:srgbClr val="000000"/>
                </a:solidFill>
                <a:latin typeface="Calibri"/>
                <a:ea typeface="Calibri"/>
                <a:cs typeface="Calibri"/>
                <a:sym typeface="Calibri"/>
              </a:rPr>
              <a:t>the</a:t>
            </a:r>
            <a:r>
              <a:rPr lang="en-GB" sz="1200" i="0">
                <a:solidFill>
                  <a:srgbClr val="000000"/>
                </a:solidFill>
                <a:latin typeface="Calibri"/>
                <a:ea typeface="Calibri"/>
                <a:cs typeface="Calibri"/>
                <a:sym typeface="Calibri"/>
              </a:rPr>
              <a:t> sin(), cos() and tan() value of each element of array.</a:t>
            </a:r>
            <a:endParaRPr/>
          </a:p>
        </p:txBody>
      </p:sp>
      <p:cxnSp>
        <p:nvCxnSpPr>
          <p:cNvPr id="933" name="Google Shape;933;p117"/>
          <p:cNvCxnSpPr/>
          <p:nvPr/>
        </p:nvCxnSpPr>
        <p:spPr>
          <a:xfrm flipH="1">
            <a:off x="2586835" y="1586375"/>
            <a:ext cx="2490764" cy="139754"/>
          </a:xfrm>
          <a:prstGeom prst="straightConnector1">
            <a:avLst/>
          </a:prstGeom>
          <a:noFill/>
          <a:ln w="9525" cap="flat" cmpd="sng">
            <a:solidFill>
              <a:srgbClr val="4A7DBA"/>
            </a:solidFill>
            <a:prstDash val="solid"/>
            <a:round/>
            <a:headEnd type="none" w="sm" len="sm"/>
            <a:tailEnd type="triangle" w="med" len="med"/>
          </a:ln>
        </p:spPr>
      </p:cxnSp>
      <p:sp>
        <p:nvSpPr>
          <p:cNvPr id="934" name="Google Shape;934;p117"/>
          <p:cNvSpPr txBox="1"/>
          <p:nvPr/>
        </p:nvSpPr>
        <p:spPr>
          <a:xfrm>
            <a:off x="5030115" y="3509291"/>
            <a:ext cx="412303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Angles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Finding </a:t>
            </a:r>
            <a:r>
              <a:rPr lang="en-GB" sz="1200" b="1" i="0">
                <a:solidFill>
                  <a:srgbClr val="000000"/>
                </a:solidFill>
                <a:latin typeface="Calibri"/>
                <a:ea typeface="Calibri"/>
                <a:cs typeface="Calibri"/>
                <a:sym typeface="Calibri"/>
              </a:rPr>
              <a:t>angles from values of sine, cos, tan.</a:t>
            </a:r>
            <a:r>
              <a:rPr lang="en-GB" sz="1200" i="0">
                <a:solidFill>
                  <a:srgbClr val="000000"/>
                </a:solidFill>
                <a:latin typeface="Calibri"/>
                <a:ea typeface="Calibri"/>
                <a:cs typeface="Calibri"/>
                <a:sym typeface="Calibri"/>
              </a:rPr>
              <a:t> E.g. sin, cos and tan inverse (arcsin, arccos, arctan).</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NumPy provides ufuncs arcsin(), arccos() and arctan() that produce radian values for corresponding sin, cos and tan values given.</a:t>
            </a:r>
            <a:endParaRPr sz="1200">
              <a:solidFill>
                <a:srgbClr val="000000"/>
              </a:solidFill>
              <a:latin typeface="Calibri"/>
              <a:ea typeface="Calibri"/>
              <a:cs typeface="Calibri"/>
              <a:sym typeface="Calibri"/>
            </a:endParaRPr>
          </a:p>
        </p:txBody>
      </p:sp>
      <p:cxnSp>
        <p:nvCxnSpPr>
          <p:cNvPr id="935" name="Google Shape;935;p117"/>
          <p:cNvCxnSpPr/>
          <p:nvPr/>
        </p:nvCxnSpPr>
        <p:spPr>
          <a:xfrm rot="10800000">
            <a:off x="2281425" y="2419045"/>
            <a:ext cx="2748690" cy="152705"/>
          </a:xfrm>
          <a:prstGeom prst="straightConnector1">
            <a:avLst/>
          </a:prstGeom>
          <a:noFill/>
          <a:ln w="9525" cap="flat" cmpd="sng">
            <a:solidFill>
              <a:srgbClr val="4A7DBA"/>
            </a:solidFill>
            <a:prstDash val="solid"/>
            <a:round/>
            <a:headEnd type="none" w="sm" len="sm"/>
            <a:tailEnd type="triangle" w="med" len="med"/>
          </a:ln>
        </p:spPr>
      </p:cxnSp>
      <p:cxnSp>
        <p:nvCxnSpPr>
          <p:cNvPr id="936" name="Google Shape;936;p117"/>
          <p:cNvCxnSpPr/>
          <p:nvPr/>
        </p:nvCxnSpPr>
        <p:spPr>
          <a:xfrm flipH="1">
            <a:off x="2586835" y="1711814"/>
            <a:ext cx="2490764" cy="249116"/>
          </a:xfrm>
          <a:prstGeom prst="straightConnector1">
            <a:avLst/>
          </a:prstGeom>
          <a:noFill/>
          <a:ln w="9525" cap="flat" cmpd="sng">
            <a:solidFill>
              <a:srgbClr val="4A7DBA"/>
            </a:solidFill>
            <a:prstDash val="solid"/>
            <a:round/>
            <a:headEnd type="none" w="sm" len="sm"/>
            <a:tailEnd type="triangle" w="med" len="med"/>
          </a:ln>
        </p:spPr>
      </p:cxnSp>
      <p:cxnSp>
        <p:nvCxnSpPr>
          <p:cNvPr id="937" name="Google Shape;937;p117"/>
          <p:cNvCxnSpPr/>
          <p:nvPr/>
        </p:nvCxnSpPr>
        <p:spPr>
          <a:xfrm flipH="1">
            <a:off x="2586835" y="1718972"/>
            <a:ext cx="2490764" cy="159861"/>
          </a:xfrm>
          <a:prstGeom prst="straightConnector1">
            <a:avLst/>
          </a:prstGeom>
          <a:noFill/>
          <a:ln w="9525" cap="flat" cmpd="sng">
            <a:solidFill>
              <a:srgbClr val="4A7DBA"/>
            </a:solidFill>
            <a:prstDash val="solid"/>
            <a:round/>
            <a:headEnd type="none" w="sm" len="sm"/>
            <a:tailEnd type="triangle" w="med" len="med"/>
          </a:ln>
        </p:spPr>
      </p:cxnSp>
      <p:cxnSp>
        <p:nvCxnSpPr>
          <p:cNvPr id="938" name="Google Shape;938;p117"/>
          <p:cNvCxnSpPr/>
          <p:nvPr/>
        </p:nvCxnSpPr>
        <p:spPr>
          <a:xfrm flipH="1">
            <a:off x="2586835" y="1733287"/>
            <a:ext cx="2490764" cy="330212"/>
          </a:xfrm>
          <a:prstGeom prst="straightConnector1">
            <a:avLst/>
          </a:prstGeom>
          <a:noFill/>
          <a:ln w="9525" cap="flat" cmpd="sng">
            <a:solidFill>
              <a:srgbClr val="4A7DBA"/>
            </a:solidFill>
            <a:prstDash val="solid"/>
            <a:round/>
            <a:headEnd type="none" w="sm" len="sm"/>
            <a:tailEnd type="triangle" w="med" len="med"/>
          </a:ln>
        </p:spPr>
      </p:cxnSp>
      <p:cxnSp>
        <p:nvCxnSpPr>
          <p:cNvPr id="939" name="Google Shape;939;p117"/>
          <p:cNvCxnSpPr/>
          <p:nvPr/>
        </p:nvCxnSpPr>
        <p:spPr>
          <a:xfrm flipH="1">
            <a:off x="3197655" y="1733287"/>
            <a:ext cx="1879944" cy="471088"/>
          </a:xfrm>
          <a:prstGeom prst="straightConnector1">
            <a:avLst/>
          </a:prstGeom>
          <a:noFill/>
          <a:ln w="9525" cap="flat" cmpd="sng">
            <a:solidFill>
              <a:srgbClr val="4A7DBA"/>
            </a:solidFill>
            <a:prstDash val="solid"/>
            <a:round/>
            <a:headEnd type="none" w="sm" len="sm"/>
            <a:tailEnd type="triangle" w="med" len="med"/>
          </a:ln>
        </p:spPr>
      </p:cxnSp>
      <p:cxnSp>
        <p:nvCxnSpPr>
          <p:cNvPr id="940" name="Google Shape;940;p117"/>
          <p:cNvCxnSpPr/>
          <p:nvPr/>
        </p:nvCxnSpPr>
        <p:spPr>
          <a:xfrm flipH="1">
            <a:off x="2281425" y="2571750"/>
            <a:ext cx="2748690" cy="152095"/>
          </a:xfrm>
          <a:prstGeom prst="straightConnector1">
            <a:avLst/>
          </a:prstGeom>
          <a:noFill/>
          <a:ln w="9525" cap="flat" cmpd="sng">
            <a:solidFill>
              <a:srgbClr val="4A7DBA"/>
            </a:solidFill>
            <a:prstDash val="solid"/>
            <a:round/>
            <a:headEnd type="none" w="sm" len="sm"/>
            <a:tailEnd type="triangle" w="med" len="med"/>
          </a:ln>
        </p:spPr>
      </p:cxnSp>
      <p:cxnSp>
        <p:nvCxnSpPr>
          <p:cNvPr id="941" name="Google Shape;941;p117"/>
          <p:cNvCxnSpPr/>
          <p:nvPr/>
        </p:nvCxnSpPr>
        <p:spPr>
          <a:xfrm flipH="1">
            <a:off x="2281425" y="2571750"/>
            <a:ext cx="2748690" cy="508252"/>
          </a:xfrm>
          <a:prstGeom prst="straightConnector1">
            <a:avLst/>
          </a:prstGeom>
          <a:noFill/>
          <a:ln w="9525" cap="flat" cmpd="sng">
            <a:solidFill>
              <a:srgbClr val="4A7DBA"/>
            </a:solidFill>
            <a:prstDash val="solid"/>
            <a:round/>
            <a:headEnd type="none" w="sm" len="sm"/>
            <a:tailEnd type="triangle" w="med" len="med"/>
          </a:ln>
        </p:spPr>
      </p:cxnSp>
      <p:cxnSp>
        <p:nvCxnSpPr>
          <p:cNvPr id="942" name="Google Shape;942;p117"/>
          <p:cNvCxnSpPr/>
          <p:nvPr/>
        </p:nvCxnSpPr>
        <p:spPr>
          <a:xfrm rot="10800000">
            <a:off x="2434130" y="2571750"/>
            <a:ext cx="2595985" cy="1068935"/>
          </a:xfrm>
          <a:prstGeom prst="straightConnector1">
            <a:avLst/>
          </a:prstGeom>
          <a:noFill/>
          <a:ln w="9525" cap="flat" cmpd="sng">
            <a:solidFill>
              <a:srgbClr val="4A7DBA"/>
            </a:solidFill>
            <a:prstDash val="solid"/>
            <a:round/>
            <a:headEnd type="none" w="sm" len="sm"/>
            <a:tailEnd type="triangle" w="med" len="med"/>
          </a:ln>
        </p:spPr>
      </p:cxnSp>
      <p:cxnSp>
        <p:nvCxnSpPr>
          <p:cNvPr id="943" name="Google Shape;943;p117"/>
          <p:cNvCxnSpPr/>
          <p:nvPr/>
        </p:nvCxnSpPr>
        <p:spPr>
          <a:xfrm rot="10800000">
            <a:off x="2434130" y="2877160"/>
            <a:ext cx="2595985" cy="763525"/>
          </a:xfrm>
          <a:prstGeom prst="straightConnector1">
            <a:avLst/>
          </a:prstGeom>
          <a:noFill/>
          <a:ln w="9525" cap="flat" cmpd="sng">
            <a:solidFill>
              <a:srgbClr val="4A7DBA"/>
            </a:solidFill>
            <a:prstDash val="solid"/>
            <a:round/>
            <a:headEnd type="none" w="sm" len="sm"/>
            <a:tailEnd type="triangle" w="med" len="med"/>
          </a:ln>
        </p:spPr>
      </p:cxnSp>
      <p:cxnSp>
        <p:nvCxnSpPr>
          <p:cNvPr id="944" name="Google Shape;944;p117"/>
          <p:cNvCxnSpPr/>
          <p:nvPr/>
        </p:nvCxnSpPr>
        <p:spPr>
          <a:xfrm rot="10800000">
            <a:off x="2434130" y="3239800"/>
            <a:ext cx="2595985" cy="400885"/>
          </a:xfrm>
          <a:prstGeom prst="straightConnector1">
            <a:avLst/>
          </a:prstGeom>
          <a:noFill/>
          <a:ln w="9525" cap="flat" cmpd="sng">
            <a:solidFill>
              <a:srgbClr val="4A7DBA"/>
            </a:solidFill>
            <a:prstDash val="solid"/>
            <a:round/>
            <a:headEnd type="none" w="sm" len="sm"/>
            <a:tailEnd type="triangle" w="med" len="med"/>
          </a:ln>
        </p:spPr>
      </p:cxnSp>
      <p:cxnSp>
        <p:nvCxnSpPr>
          <p:cNvPr id="945" name="Google Shape;945;p117"/>
          <p:cNvCxnSpPr/>
          <p:nvPr/>
        </p:nvCxnSpPr>
        <p:spPr>
          <a:xfrm rot="10800000">
            <a:off x="3350360" y="2340083"/>
            <a:ext cx="1679755" cy="231667"/>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1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51" name="Google Shape;951;p11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Hypotenues</a:t>
            </a:r>
            <a:endParaRPr b="1" i="0">
              <a:solidFill>
                <a:srgbClr val="000000"/>
              </a:solidFill>
              <a:latin typeface="Quattrocento Sans"/>
              <a:ea typeface="Quattrocento Sans"/>
              <a:cs typeface="Quattrocento Sans"/>
              <a:sym typeface="Quattrocento Sans"/>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Finding hypotenues using pythagoras theorem in NumPy.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NumPy provides the </a:t>
            </a:r>
            <a:r>
              <a:rPr lang="en-GB" b="1" i="0">
                <a:solidFill>
                  <a:srgbClr val="000000"/>
                </a:solidFill>
                <a:latin typeface="Quattrocento Sans"/>
                <a:ea typeface="Quattrocento Sans"/>
                <a:cs typeface="Quattrocento Sans"/>
                <a:sym typeface="Quattrocento Sans"/>
              </a:rPr>
              <a:t>hypot()</a:t>
            </a:r>
            <a:r>
              <a:rPr lang="en-GB" i="0">
                <a:solidFill>
                  <a:srgbClr val="000000"/>
                </a:solidFill>
                <a:latin typeface="Quattrocento Sans"/>
                <a:ea typeface="Quattrocento Sans"/>
                <a:cs typeface="Quattrocento Sans"/>
                <a:sym typeface="Quattrocento Sans"/>
              </a:rPr>
              <a:t> function that takes the base and perpendicular values and produces hypotenues based on pythagoras theorem.</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Find the hypotenues for 4 base and 3 perpendicular.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1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957" name="Google Shape;957;p119" descr="Pythagoras Theorem Formula"/>
          <p:cNvPicPr preferRelativeResize="0">
            <a:picLocks noGrp="1"/>
          </p:cNvPicPr>
          <p:nvPr>
            <p:ph type="body" idx="1"/>
          </p:nvPr>
        </p:nvPicPr>
        <p:blipFill rotWithShape="1">
          <a:blip r:embed="rId3">
            <a:alphaModFix/>
          </a:blip>
          <a:srcRect/>
          <a:stretch/>
        </p:blipFill>
        <p:spPr>
          <a:xfrm>
            <a:off x="2190750" y="1353344"/>
            <a:ext cx="4762500" cy="35052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963" name="Google Shape;963;p120"/>
          <p:cNvPicPr preferRelativeResize="0">
            <a:picLocks noGrp="1"/>
          </p:cNvPicPr>
          <p:nvPr>
            <p:ph type="body" idx="1"/>
          </p:nvPr>
        </p:nvPicPr>
        <p:blipFill rotWithShape="1">
          <a:blip r:embed="rId3">
            <a:alphaModFix/>
          </a:blip>
          <a:srcRect/>
          <a:stretch/>
        </p:blipFill>
        <p:spPr>
          <a:xfrm>
            <a:off x="4318000" y="999075"/>
            <a:ext cx="4826100" cy="261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Slide Title</a:t>
            </a:r>
            <a:endParaRPr/>
          </a:p>
        </p:txBody>
      </p:sp>
      <p:pic>
        <p:nvPicPr>
          <p:cNvPr id="178" name="Google Shape;178;p12"/>
          <p:cNvPicPr preferRelativeResize="0">
            <a:picLocks noGrp="1"/>
          </p:cNvPicPr>
          <p:nvPr>
            <p:ph type="body" idx="1"/>
          </p:nvPr>
        </p:nvPicPr>
        <p:blipFill rotWithShape="1">
          <a:blip r:embed="rId3">
            <a:alphaModFix/>
          </a:blip>
          <a:srcRect/>
          <a:stretch/>
        </p:blipFill>
        <p:spPr>
          <a:xfrm>
            <a:off x="487929" y="1197404"/>
            <a:ext cx="8207106" cy="394609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2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69" name="Google Shape;969;p12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Hyperbolic Functions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NumPy provides the ufuncs sinh(), cosh() and tanh() that take values in radians and produce the corresponding sinh, cosh and tanh values.</a:t>
            </a:r>
            <a:endParaRPr/>
          </a:p>
          <a:p>
            <a:pPr marL="342900" lvl="0" indent="-165100" algn="l" rtl="0">
              <a:spcBef>
                <a:spcPts val="560"/>
              </a:spcBef>
              <a:spcAft>
                <a:spcPts val="0"/>
              </a:spcAft>
              <a:buClr>
                <a:schemeClr val="dk1"/>
              </a:buClr>
              <a:buSzPts val="2800"/>
              <a:buNone/>
            </a:pPr>
            <a:endParaRPr i="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2"/>
          <p:cNvSpPr txBox="1">
            <a:spLocks noGrp="1"/>
          </p:cNvSpPr>
          <p:nvPr>
            <p:ph type="title"/>
          </p:nvPr>
        </p:nvSpPr>
        <p:spPr>
          <a:xfrm>
            <a:off x="5190421" y="-1776225"/>
            <a:ext cx="7940700" cy="763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75" name="Google Shape;975;p122"/>
          <p:cNvSpPr txBox="1"/>
          <p:nvPr/>
        </p:nvSpPr>
        <p:spPr>
          <a:xfrm>
            <a:off x="6921500" y="1350100"/>
            <a:ext cx="32277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Hyperbolic Functions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We took this angle in radian 1.0471975511965976 that is equal to 60 degree and calculated and printed its sinh(), cosh() and tanh() value.</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NumPy provides the ufuncs sinh(), cosh() and tanh() that take values in radians and produce the corresponding sinh, cosh and tanh values. </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created the array of angle in radian. [0, 30, 45, 60, 90]</a:t>
            </a: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calculated and printed </a:t>
            </a:r>
            <a:r>
              <a:rPr lang="en-GB" sz="1200">
                <a:solidFill>
                  <a:srgbClr val="000000"/>
                </a:solidFill>
                <a:latin typeface="Calibri"/>
                <a:ea typeface="Calibri"/>
                <a:cs typeface="Calibri"/>
                <a:sym typeface="Calibri"/>
              </a:rPr>
              <a:t>the</a:t>
            </a:r>
            <a:r>
              <a:rPr lang="en-GB" sz="1200" i="0">
                <a:solidFill>
                  <a:srgbClr val="000000"/>
                </a:solidFill>
                <a:latin typeface="Calibri"/>
                <a:ea typeface="Calibri"/>
                <a:cs typeface="Calibri"/>
                <a:sym typeface="Calibri"/>
              </a:rPr>
              <a:t> sinh(), cosh() and tanh() value of each element of array.</a:t>
            </a:r>
            <a:endParaRPr/>
          </a:p>
        </p:txBody>
      </p:sp>
      <p:cxnSp>
        <p:nvCxnSpPr>
          <p:cNvPr id="976" name="Google Shape;976;p122"/>
          <p:cNvCxnSpPr/>
          <p:nvPr/>
        </p:nvCxnSpPr>
        <p:spPr>
          <a:xfrm flipH="1">
            <a:off x="6854465" y="1350105"/>
            <a:ext cx="1879800" cy="12300"/>
          </a:xfrm>
          <a:prstGeom prst="straightConnector1">
            <a:avLst/>
          </a:prstGeom>
          <a:noFill/>
          <a:ln w="9525" cap="flat" cmpd="sng">
            <a:solidFill>
              <a:srgbClr val="4A7DBA"/>
            </a:solidFill>
            <a:prstDash val="solid"/>
            <a:round/>
            <a:headEnd type="none" w="sm" len="sm"/>
            <a:tailEnd type="triangle" w="med" len="med"/>
          </a:ln>
        </p:spPr>
      </p:cxnSp>
      <p:sp>
        <p:nvSpPr>
          <p:cNvPr id="977" name="Google Shape;977;p122"/>
          <p:cNvSpPr txBox="1"/>
          <p:nvPr/>
        </p:nvSpPr>
        <p:spPr>
          <a:xfrm>
            <a:off x="4982631" y="3661996"/>
            <a:ext cx="412303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Angles</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Finding angles from values of hyperbolic sine, cos, tan. E.g. sinh, cosh and tanh inverse (arcsinh, arccosh, arctanh).</a:t>
            </a:r>
            <a:endParaRPr/>
          </a:p>
          <a:p>
            <a:pPr marL="0" marR="0" lvl="0" indent="0" algn="l" rtl="0">
              <a:spcBef>
                <a:spcPts val="0"/>
              </a:spcBef>
              <a:spcAft>
                <a:spcPts val="0"/>
              </a:spcAft>
              <a:buNone/>
            </a:pPr>
            <a:endParaRPr sz="120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Numpy provides ufuncs arcsinh(), arccosh() and arctanh() that produce radian values for corresponding sinh, cosh and tanh values given.</a:t>
            </a:r>
            <a:endParaRPr sz="1200">
              <a:solidFill>
                <a:srgbClr val="000000"/>
              </a:solidFill>
              <a:latin typeface="Calibri"/>
              <a:ea typeface="Calibri"/>
              <a:cs typeface="Calibri"/>
              <a:sym typeface="Calibri"/>
            </a:endParaRPr>
          </a:p>
        </p:txBody>
      </p:sp>
      <p:cxnSp>
        <p:nvCxnSpPr>
          <p:cNvPr id="978" name="Google Shape;978;p122"/>
          <p:cNvCxnSpPr/>
          <p:nvPr/>
        </p:nvCxnSpPr>
        <p:spPr>
          <a:xfrm rot="10800000">
            <a:off x="2233941" y="2361394"/>
            <a:ext cx="2748690" cy="363061"/>
          </a:xfrm>
          <a:prstGeom prst="straightConnector1">
            <a:avLst/>
          </a:prstGeom>
          <a:noFill/>
          <a:ln w="9525" cap="flat" cmpd="sng">
            <a:solidFill>
              <a:srgbClr val="4A7DBA"/>
            </a:solidFill>
            <a:prstDash val="solid"/>
            <a:round/>
            <a:headEnd type="none" w="sm" len="sm"/>
            <a:tailEnd type="triangle" w="med" len="med"/>
          </a:ln>
        </p:spPr>
      </p:cxnSp>
      <p:cxnSp>
        <p:nvCxnSpPr>
          <p:cNvPr id="979" name="Google Shape;979;p122"/>
          <p:cNvCxnSpPr/>
          <p:nvPr/>
        </p:nvCxnSpPr>
        <p:spPr>
          <a:xfrm flipH="1">
            <a:off x="6596481" y="1523653"/>
            <a:ext cx="2395800" cy="123300"/>
          </a:xfrm>
          <a:prstGeom prst="straightConnector1">
            <a:avLst/>
          </a:prstGeom>
          <a:noFill/>
          <a:ln w="9525" cap="flat" cmpd="sng">
            <a:solidFill>
              <a:srgbClr val="4A7DBA"/>
            </a:solidFill>
            <a:prstDash val="solid"/>
            <a:round/>
            <a:headEnd type="none" w="sm" len="sm"/>
            <a:tailEnd type="triangle" w="med" len="med"/>
          </a:ln>
        </p:spPr>
      </p:cxnSp>
      <p:cxnSp>
        <p:nvCxnSpPr>
          <p:cNvPr id="980" name="Google Shape;980;p122"/>
          <p:cNvCxnSpPr/>
          <p:nvPr/>
        </p:nvCxnSpPr>
        <p:spPr>
          <a:xfrm rot="10800000">
            <a:off x="6984215" y="728821"/>
            <a:ext cx="2490900" cy="72000"/>
          </a:xfrm>
          <a:prstGeom prst="straightConnector1">
            <a:avLst/>
          </a:prstGeom>
          <a:noFill/>
          <a:ln w="9525" cap="flat" cmpd="sng">
            <a:solidFill>
              <a:srgbClr val="4A7DBA"/>
            </a:solidFill>
            <a:prstDash val="solid"/>
            <a:round/>
            <a:headEnd type="none" w="sm" len="sm"/>
            <a:tailEnd type="triangle" w="med" len="med"/>
          </a:ln>
        </p:spPr>
      </p:cxnSp>
      <p:cxnSp>
        <p:nvCxnSpPr>
          <p:cNvPr id="981" name="Google Shape;981;p122"/>
          <p:cNvCxnSpPr/>
          <p:nvPr/>
        </p:nvCxnSpPr>
        <p:spPr>
          <a:xfrm flipH="1">
            <a:off x="5190415" y="1808236"/>
            <a:ext cx="2443200" cy="27600"/>
          </a:xfrm>
          <a:prstGeom prst="straightConnector1">
            <a:avLst/>
          </a:prstGeom>
          <a:noFill/>
          <a:ln w="9525" cap="flat" cmpd="sng">
            <a:solidFill>
              <a:srgbClr val="4A7DBA"/>
            </a:solidFill>
            <a:prstDash val="solid"/>
            <a:round/>
            <a:headEnd type="none" w="sm" len="sm"/>
            <a:tailEnd type="triangle" w="med" len="med"/>
          </a:ln>
        </p:spPr>
      </p:cxnSp>
      <p:cxnSp>
        <p:nvCxnSpPr>
          <p:cNvPr id="982" name="Google Shape;982;p122"/>
          <p:cNvCxnSpPr/>
          <p:nvPr/>
        </p:nvCxnSpPr>
        <p:spPr>
          <a:xfrm flipH="1">
            <a:off x="6984365" y="1459992"/>
            <a:ext cx="1879800" cy="250500"/>
          </a:xfrm>
          <a:prstGeom prst="straightConnector1">
            <a:avLst/>
          </a:prstGeom>
          <a:noFill/>
          <a:ln w="9525" cap="flat" cmpd="sng">
            <a:solidFill>
              <a:srgbClr val="4A7DBA"/>
            </a:solidFill>
            <a:prstDash val="solid"/>
            <a:round/>
            <a:headEnd type="none" w="sm" len="sm"/>
            <a:tailEnd type="triangle" w="med" len="med"/>
          </a:ln>
        </p:spPr>
      </p:cxnSp>
      <p:cxnSp>
        <p:nvCxnSpPr>
          <p:cNvPr id="983" name="Google Shape;983;p122"/>
          <p:cNvCxnSpPr/>
          <p:nvPr/>
        </p:nvCxnSpPr>
        <p:spPr>
          <a:xfrm rot="10800000">
            <a:off x="4572081" y="2177030"/>
            <a:ext cx="2748600" cy="35700"/>
          </a:xfrm>
          <a:prstGeom prst="straightConnector1">
            <a:avLst/>
          </a:prstGeom>
          <a:noFill/>
          <a:ln w="9525" cap="flat" cmpd="sng">
            <a:solidFill>
              <a:srgbClr val="4A7DBA"/>
            </a:solidFill>
            <a:prstDash val="solid"/>
            <a:round/>
            <a:headEnd type="none" w="sm" len="sm"/>
            <a:tailEnd type="triangle" w="med" len="med"/>
          </a:ln>
        </p:spPr>
      </p:cxnSp>
      <p:cxnSp>
        <p:nvCxnSpPr>
          <p:cNvPr id="984" name="Google Shape;984;p122"/>
          <p:cNvCxnSpPr/>
          <p:nvPr/>
        </p:nvCxnSpPr>
        <p:spPr>
          <a:xfrm flipH="1">
            <a:off x="2233941" y="2724455"/>
            <a:ext cx="2748690" cy="269491"/>
          </a:xfrm>
          <a:prstGeom prst="straightConnector1">
            <a:avLst/>
          </a:prstGeom>
          <a:noFill/>
          <a:ln w="9525" cap="flat" cmpd="sng">
            <a:solidFill>
              <a:srgbClr val="4A7DBA"/>
            </a:solidFill>
            <a:prstDash val="solid"/>
            <a:round/>
            <a:headEnd type="none" w="sm" len="sm"/>
            <a:tailEnd type="triangle" w="med" len="med"/>
          </a:ln>
        </p:spPr>
      </p:cxnSp>
      <p:cxnSp>
        <p:nvCxnSpPr>
          <p:cNvPr id="985" name="Google Shape;985;p122"/>
          <p:cNvCxnSpPr/>
          <p:nvPr/>
        </p:nvCxnSpPr>
        <p:spPr>
          <a:xfrm rot="10800000">
            <a:off x="5328906" y="2361415"/>
            <a:ext cx="2595900" cy="1245000"/>
          </a:xfrm>
          <a:prstGeom prst="straightConnector1">
            <a:avLst/>
          </a:prstGeom>
          <a:noFill/>
          <a:ln w="9525" cap="flat" cmpd="sng">
            <a:solidFill>
              <a:srgbClr val="4A7DBA"/>
            </a:solidFill>
            <a:prstDash val="solid"/>
            <a:round/>
            <a:headEnd type="none" w="sm" len="sm"/>
            <a:tailEnd type="triangle" w="med" len="med"/>
          </a:ln>
        </p:spPr>
      </p:cxnSp>
      <p:cxnSp>
        <p:nvCxnSpPr>
          <p:cNvPr id="986" name="Google Shape;986;p122"/>
          <p:cNvCxnSpPr/>
          <p:nvPr/>
        </p:nvCxnSpPr>
        <p:spPr>
          <a:xfrm rot="10800000">
            <a:off x="4572156" y="2638265"/>
            <a:ext cx="2595900" cy="952500"/>
          </a:xfrm>
          <a:prstGeom prst="straightConnector1">
            <a:avLst/>
          </a:prstGeom>
          <a:noFill/>
          <a:ln w="9525" cap="flat" cmpd="sng">
            <a:solidFill>
              <a:srgbClr val="4A7DBA"/>
            </a:solidFill>
            <a:prstDash val="solid"/>
            <a:round/>
            <a:headEnd type="none" w="sm" len="sm"/>
            <a:tailEnd type="triangle" w="med" len="med"/>
          </a:ln>
        </p:spPr>
      </p:cxnSp>
      <p:cxnSp>
        <p:nvCxnSpPr>
          <p:cNvPr id="987" name="Google Shape;987;p122"/>
          <p:cNvCxnSpPr/>
          <p:nvPr/>
        </p:nvCxnSpPr>
        <p:spPr>
          <a:xfrm rot="10800000">
            <a:off x="2386646" y="3134437"/>
            <a:ext cx="2595985" cy="658953"/>
          </a:xfrm>
          <a:prstGeom prst="straightConnector1">
            <a:avLst/>
          </a:prstGeom>
          <a:noFill/>
          <a:ln w="9525" cap="flat" cmpd="sng">
            <a:solidFill>
              <a:srgbClr val="4A7DBA"/>
            </a:solidFill>
            <a:prstDash val="solid"/>
            <a:round/>
            <a:headEnd type="none" w="sm" len="sm"/>
            <a:tailEnd type="triangle" w="med" len="med"/>
          </a:ln>
        </p:spPr>
      </p:cxnSp>
      <p:cxnSp>
        <p:nvCxnSpPr>
          <p:cNvPr id="988" name="Google Shape;988;p122"/>
          <p:cNvCxnSpPr/>
          <p:nvPr/>
        </p:nvCxnSpPr>
        <p:spPr>
          <a:xfrm rot="10800000">
            <a:off x="9153206" y="676230"/>
            <a:ext cx="1832400" cy="4713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2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994" name="Google Shape;994;p12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Set Operations</a:t>
            </a:r>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What is a Set</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 set in mathematics is a collection of unique elements.</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Sets are used for operations involving frequent intersection, union and difference operations.</a:t>
            </a:r>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Create Sets in NumPy</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use NumPy's </a:t>
            </a:r>
            <a:r>
              <a:rPr lang="en-GB" b="1" i="0">
                <a:solidFill>
                  <a:srgbClr val="000000"/>
                </a:solidFill>
                <a:latin typeface="Quattrocento Sans"/>
                <a:ea typeface="Quattrocento Sans"/>
                <a:cs typeface="Quattrocento Sans"/>
                <a:sym typeface="Quattrocento Sans"/>
              </a:rPr>
              <a:t>unique()</a:t>
            </a:r>
            <a:r>
              <a:rPr lang="en-GB" i="0">
                <a:solidFill>
                  <a:srgbClr val="000000"/>
                </a:solidFill>
                <a:latin typeface="Quattrocento Sans"/>
                <a:ea typeface="Quattrocento Sans"/>
                <a:cs typeface="Quattrocento Sans"/>
                <a:sym typeface="Quattrocento Sans"/>
              </a:rPr>
              <a:t> method to find unique elements from any array. E.g. create a set array, but remember that the set </a:t>
            </a:r>
            <a:r>
              <a:rPr lang="en-GB" b="1" i="0">
                <a:solidFill>
                  <a:srgbClr val="000000"/>
                </a:solidFill>
                <a:latin typeface="Quattrocento Sans"/>
                <a:ea typeface="Quattrocento Sans"/>
                <a:cs typeface="Quattrocento Sans"/>
                <a:sym typeface="Quattrocento Sans"/>
              </a:rPr>
              <a:t>arrays should only be 1-D arrays.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2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000" name="Google Shape;1000;p124"/>
          <p:cNvPicPr preferRelativeResize="0">
            <a:picLocks noGrp="1"/>
          </p:cNvPicPr>
          <p:nvPr>
            <p:ph type="body" idx="1"/>
          </p:nvPr>
        </p:nvPicPr>
        <p:blipFill rotWithShape="1">
          <a:blip r:embed="rId3">
            <a:alphaModFix/>
          </a:blip>
          <a:srcRect/>
          <a:stretch/>
        </p:blipFill>
        <p:spPr>
          <a:xfrm>
            <a:off x="0" y="1237376"/>
            <a:ext cx="5466190" cy="3906123"/>
          </a:xfrm>
          <a:prstGeom prst="rect">
            <a:avLst/>
          </a:prstGeom>
          <a:noFill/>
          <a:ln>
            <a:noFill/>
          </a:ln>
        </p:spPr>
      </p:pic>
      <p:sp>
        <p:nvSpPr>
          <p:cNvPr id="1001" name="Google Shape;1001;p124"/>
          <p:cNvSpPr txBox="1"/>
          <p:nvPr/>
        </p:nvSpPr>
        <p:spPr>
          <a:xfrm>
            <a:off x="5466190" y="1229378"/>
            <a:ext cx="3714441"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i="0">
                <a:solidFill>
                  <a:srgbClr val="000000"/>
                </a:solidFill>
                <a:latin typeface="Calibri"/>
                <a:ea typeface="Calibri"/>
                <a:cs typeface="Calibri"/>
                <a:sym typeface="Calibri"/>
              </a:rPr>
              <a:t>Convert following array with repeated elements to a set.</a:t>
            </a: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Union</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To find the unique values of two arrays, use the union1d() method.</a:t>
            </a:r>
            <a:endParaRPr/>
          </a:p>
          <a:p>
            <a:pPr marL="0" marR="0" lvl="0" indent="0" algn="l" rtl="0">
              <a:spcBef>
                <a:spcPts val="0"/>
              </a:spcBef>
              <a:spcAft>
                <a:spcPts val="0"/>
              </a:spcAft>
              <a:buNone/>
            </a:pPr>
            <a:r>
              <a:rPr lang="en-GB" sz="1200" b="1" i="0">
                <a:solidFill>
                  <a:srgbClr val="000000"/>
                </a:solidFill>
                <a:latin typeface="Calibri"/>
                <a:ea typeface="Calibri"/>
                <a:cs typeface="Calibri"/>
                <a:sym typeface="Calibri"/>
              </a:rPr>
              <a:t>Finding Intersection</a:t>
            </a:r>
            <a:endParaRPr/>
          </a:p>
          <a:p>
            <a:pPr marL="0" marR="0" lvl="0" indent="0" algn="l" rtl="0">
              <a:spcBef>
                <a:spcPts val="0"/>
              </a:spcBef>
              <a:spcAft>
                <a:spcPts val="0"/>
              </a:spcAft>
              <a:buNone/>
            </a:pPr>
            <a:r>
              <a:rPr lang="en-GB" sz="1200" i="0">
                <a:solidFill>
                  <a:srgbClr val="000000"/>
                </a:solidFill>
                <a:latin typeface="Calibri"/>
                <a:ea typeface="Calibri"/>
                <a:cs typeface="Calibri"/>
                <a:sym typeface="Calibri"/>
              </a:rPr>
              <a:t>To find only the values that are present in both arrays, use the intersect1d() method. Find intersection of the two set arrays. The intersect1d() method takes an optional argument assume_unique, which if set to True can speed up computation. It should always be set to True when dealing with sets.</a:t>
            </a:r>
            <a:endParaRPr/>
          </a:p>
          <a:p>
            <a:pPr marL="0" marR="0" lvl="0" indent="0" algn="l" rtl="0">
              <a:spcBef>
                <a:spcPts val="0"/>
              </a:spcBef>
              <a:spcAft>
                <a:spcPts val="0"/>
              </a:spcAft>
              <a:buNone/>
            </a:pPr>
            <a:r>
              <a:rPr lang="en-GB" sz="1200" b="1">
                <a:solidFill>
                  <a:srgbClr val="000000"/>
                </a:solidFill>
                <a:latin typeface="Calibri"/>
                <a:ea typeface="Calibri"/>
                <a:cs typeface="Calibri"/>
                <a:sym typeface="Calibri"/>
              </a:rPr>
              <a:t>Finding Difference</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only the values in the first set that is NOT present in the seconds set, use the setdiff1d() method.</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Find the difference of the set1 from set2.</a:t>
            </a:r>
            <a:endParaRPr/>
          </a:p>
          <a:p>
            <a:pPr marL="0" marR="0" lvl="0" indent="0" algn="l" rtl="0">
              <a:spcBef>
                <a:spcPts val="0"/>
              </a:spcBef>
              <a:spcAft>
                <a:spcPts val="0"/>
              </a:spcAft>
              <a:buNone/>
            </a:pPr>
            <a:r>
              <a:rPr lang="en-GB" sz="1200" b="1">
                <a:solidFill>
                  <a:srgbClr val="000000"/>
                </a:solidFill>
                <a:latin typeface="Calibri"/>
                <a:ea typeface="Calibri"/>
                <a:cs typeface="Calibri"/>
                <a:sym typeface="Calibri"/>
              </a:rPr>
              <a:t>Finding Symmetric Difference</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only the values that are NOT present in BOTH sets, use the setxor1d() method.</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1002" name="Google Shape;1002;p124"/>
          <p:cNvCxnSpPr/>
          <p:nvPr/>
        </p:nvCxnSpPr>
        <p:spPr>
          <a:xfrm flipH="1">
            <a:off x="3044950" y="1350110"/>
            <a:ext cx="2443280" cy="670702"/>
          </a:xfrm>
          <a:prstGeom prst="straightConnector1">
            <a:avLst/>
          </a:prstGeom>
          <a:noFill/>
          <a:ln w="9525" cap="flat" cmpd="sng">
            <a:solidFill>
              <a:srgbClr val="4A7DBA"/>
            </a:solidFill>
            <a:prstDash val="solid"/>
            <a:round/>
            <a:headEnd type="none" w="sm" len="sm"/>
            <a:tailEnd type="triangle" w="med" len="med"/>
          </a:ln>
        </p:spPr>
      </p:cxnSp>
      <p:cxnSp>
        <p:nvCxnSpPr>
          <p:cNvPr id="1003" name="Google Shape;1003;p124"/>
          <p:cNvCxnSpPr/>
          <p:nvPr/>
        </p:nvCxnSpPr>
        <p:spPr>
          <a:xfrm flipH="1">
            <a:off x="3350360" y="1350110"/>
            <a:ext cx="2137870" cy="976112"/>
          </a:xfrm>
          <a:prstGeom prst="straightConnector1">
            <a:avLst/>
          </a:prstGeom>
          <a:noFill/>
          <a:ln w="9525" cap="flat" cmpd="sng">
            <a:solidFill>
              <a:srgbClr val="4A7DBA"/>
            </a:solidFill>
            <a:prstDash val="solid"/>
            <a:round/>
            <a:headEnd type="none" w="sm" len="sm"/>
            <a:tailEnd type="triangle" w="med" len="med"/>
          </a:ln>
        </p:spPr>
      </p:cxnSp>
      <p:cxnSp>
        <p:nvCxnSpPr>
          <p:cNvPr id="1004" name="Google Shape;1004;p124"/>
          <p:cNvCxnSpPr/>
          <p:nvPr/>
        </p:nvCxnSpPr>
        <p:spPr>
          <a:xfrm flipH="1">
            <a:off x="3961180" y="1502815"/>
            <a:ext cx="1527050" cy="1679755"/>
          </a:xfrm>
          <a:prstGeom prst="straightConnector1">
            <a:avLst/>
          </a:prstGeom>
          <a:noFill/>
          <a:ln w="9525" cap="flat" cmpd="sng">
            <a:solidFill>
              <a:srgbClr val="4A7DBA"/>
            </a:solidFill>
            <a:prstDash val="solid"/>
            <a:round/>
            <a:headEnd type="none" w="sm" len="sm"/>
            <a:tailEnd type="triangle" w="med" len="med"/>
          </a:ln>
        </p:spPr>
      </p:cxnSp>
      <p:cxnSp>
        <p:nvCxnSpPr>
          <p:cNvPr id="1005" name="Google Shape;1005;p124"/>
          <p:cNvCxnSpPr/>
          <p:nvPr/>
        </p:nvCxnSpPr>
        <p:spPr>
          <a:xfrm flipH="1">
            <a:off x="4266590" y="2113635"/>
            <a:ext cx="1221640" cy="1221640"/>
          </a:xfrm>
          <a:prstGeom prst="straightConnector1">
            <a:avLst/>
          </a:prstGeom>
          <a:noFill/>
          <a:ln w="9525" cap="flat" cmpd="sng">
            <a:solidFill>
              <a:srgbClr val="4A7DBA"/>
            </a:solidFill>
            <a:prstDash val="solid"/>
            <a:round/>
            <a:headEnd type="none" w="sm" len="sm"/>
            <a:tailEnd type="triangle" w="med" len="med"/>
          </a:ln>
        </p:spPr>
      </p:cxnSp>
      <p:cxnSp>
        <p:nvCxnSpPr>
          <p:cNvPr id="1006" name="Google Shape;1006;p124"/>
          <p:cNvCxnSpPr/>
          <p:nvPr/>
        </p:nvCxnSpPr>
        <p:spPr>
          <a:xfrm flipH="1">
            <a:off x="4419295" y="3335275"/>
            <a:ext cx="1068935" cy="326721"/>
          </a:xfrm>
          <a:prstGeom prst="straightConnector1">
            <a:avLst/>
          </a:prstGeom>
          <a:noFill/>
          <a:ln w="9525" cap="flat" cmpd="sng">
            <a:solidFill>
              <a:srgbClr val="4A7DBA"/>
            </a:solidFill>
            <a:prstDash val="solid"/>
            <a:round/>
            <a:headEnd type="none" w="sm" len="sm"/>
            <a:tailEnd type="triangle" w="med" len="med"/>
          </a:ln>
        </p:spPr>
      </p:cxnSp>
      <p:cxnSp>
        <p:nvCxnSpPr>
          <p:cNvPr id="1007" name="Google Shape;1007;p124"/>
          <p:cNvCxnSpPr/>
          <p:nvPr/>
        </p:nvCxnSpPr>
        <p:spPr>
          <a:xfrm rot="10800000">
            <a:off x="5030115" y="3946095"/>
            <a:ext cx="458115" cy="152705"/>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2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13" name="Google Shape;1013;p125"/>
          <p:cNvSpPr txBox="1">
            <a:spLocks noGrp="1"/>
          </p:cNvSpPr>
          <p:nvPr>
            <p:ph type="body" idx="1"/>
          </p:nvPr>
        </p:nvSpPr>
        <p:spPr>
          <a:xfrm>
            <a:off x="601670" y="1526745"/>
            <a:ext cx="7940700" cy="3793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What is a Random Number?</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Random number does NOT mean a different number every time. Random means something that can not be predicted logically.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19" name="Google Shape;1019;p126"/>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Pseudo Random and True Random.</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Computers work on programs, and programs are definitive set of instructions. </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So it means there must be some algorithm to generate a random number as well.</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there is a program to generate random number it can be predicted, thus it is not truly random.</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Random numbers generated through a generation algorithm are called pseudo random.</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2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25" name="Google Shape;1025;p127"/>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Pseudo Random and True Random.</a:t>
            </a:r>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Can we make truly random numbers?</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Yes. In order to generate a truly random number on our computers we need to get the random data from some outside source. </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This outside source is generally our keystrokes, mouse movements, data on network etc.</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do not need truly random numbers, unless its related to security (e.g. encryption keys) or the basis of application is the randomness (e.g. Digital roulette wheels).</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this tutorial we will be using pseudo random numbers.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2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31" name="Google Shape;1031;p128"/>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Generate Random Number</a:t>
            </a:r>
            <a:endParaRPr/>
          </a:p>
          <a:p>
            <a:pPr marL="342900" lvl="0" indent="-342900" algn="l" rtl="0">
              <a:spcBef>
                <a:spcPts val="297"/>
              </a:spcBef>
              <a:spcAft>
                <a:spcPts val="0"/>
              </a:spcAft>
              <a:buClr>
                <a:srgbClr val="000000"/>
              </a:buClr>
              <a:buSzPct val="100000"/>
              <a:buChar char="•"/>
            </a:pPr>
            <a:r>
              <a:rPr lang="en-GB" sz="2700">
                <a:solidFill>
                  <a:srgbClr val="000000"/>
                </a:solidFill>
                <a:latin typeface="Quattrocento Sans"/>
                <a:ea typeface="Quattrocento Sans"/>
                <a:cs typeface="Quattrocento Sans"/>
                <a:sym typeface="Quattrocento Sans"/>
              </a:rPr>
              <a:t>NumPy offers the random module to work with random numbers.</a:t>
            </a:r>
            <a:endParaRPr/>
          </a:p>
          <a:p>
            <a:pPr marL="342900" lvl="0" indent="-342900" algn="l" rtl="0">
              <a:spcBef>
                <a:spcPts val="308"/>
              </a:spcBef>
              <a:spcAft>
                <a:spcPts val="0"/>
              </a:spcAft>
              <a:buClr>
                <a:srgbClr val="000000"/>
              </a:buClr>
              <a:buSzPct val="100000"/>
              <a:buChar char="•"/>
            </a:pPr>
            <a:r>
              <a:rPr lang="en-GB" sz="2700" b="1">
                <a:solidFill>
                  <a:srgbClr val="000000"/>
                </a:solidFill>
                <a:latin typeface="Quattrocento Sans"/>
                <a:ea typeface="Quattrocento Sans"/>
                <a:cs typeface="Quattrocento Sans"/>
                <a:sym typeface="Quattrocento Sans"/>
              </a:rPr>
              <a:t>randint()</a:t>
            </a:r>
            <a:br>
              <a:rPr lang="en-GB" b="1" i="0">
                <a:solidFill>
                  <a:srgbClr val="000000"/>
                </a:solidFill>
                <a:latin typeface="Arial"/>
                <a:ea typeface="Arial"/>
                <a:cs typeface="Arial"/>
                <a:sym typeface="Arial"/>
              </a:rPr>
            </a:br>
            <a:r>
              <a:rPr lang="en-GB" i="0">
                <a:solidFill>
                  <a:srgbClr val="000000"/>
                </a:solidFill>
                <a:latin typeface="Quattrocento Sans"/>
                <a:ea typeface="Quattrocento Sans"/>
                <a:cs typeface="Quattrocento Sans"/>
                <a:sym typeface="Quattrocento Sans"/>
              </a:rPr>
              <a:t>Generate a random integer from 0 to 100. The </a:t>
            </a:r>
            <a:r>
              <a:rPr lang="en-GB" b="1" i="0">
                <a:solidFill>
                  <a:srgbClr val="000000"/>
                </a:solidFill>
                <a:latin typeface="Quattrocento Sans"/>
                <a:ea typeface="Quattrocento Sans"/>
                <a:cs typeface="Quattrocento Sans"/>
                <a:sym typeface="Quattrocento Sans"/>
              </a:rPr>
              <a:t>randint()</a:t>
            </a:r>
            <a:r>
              <a:rPr lang="en-GB" i="0">
                <a:solidFill>
                  <a:srgbClr val="000000"/>
                </a:solidFill>
                <a:latin typeface="Quattrocento Sans"/>
                <a:ea typeface="Quattrocento Sans"/>
                <a:cs typeface="Quattrocento Sans"/>
                <a:sym typeface="Quattrocento Sans"/>
              </a:rPr>
              <a:t> method takes a </a:t>
            </a:r>
            <a:r>
              <a:rPr lang="en-GB" b="1" i="0">
                <a:solidFill>
                  <a:srgbClr val="000000"/>
                </a:solidFill>
                <a:latin typeface="Quattrocento Sans"/>
                <a:ea typeface="Quattrocento Sans"/>
                <a:cs typeface="Quattrocento Sans"/>
                <a:sym typeface="Quattrocento Sans"/>
              </a:rPr>
              <a:t>size</a:t>
            </a:r>
            <a:r>
              <a:rPr lang="en-GB" i="0">
                <a:solidFill>
                  <a:srgbClr val="000000"/>
                </a:solidFill>
                <a:latin typeface="Quattrocento Sans"/>
                <a:ea typeface="Quattrocento Sans"/>
                <a:cs typeface="Quattrocento Sans"/>
                <a:sym typeface="Quattrocento Sans"/>
              </a:rPr>
              <a:t> parameter where you can specify the shape of an array.</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random module's </a:t>
            </a:r>
            <a:r>
              <a:rPr lang="en-GB" b="1" i="0">
                <a:solidFill>
                  <a:srgbClr val="000000"/>
                </a:solidFill>
                <a:latin typeface="Quattrocento Sans"/>
                <a:ea typeface="Quattrocento Sans"/>
                <a:cs typeface="Quattrocento Sans"/>
                <a:sym typeface="Quattrocento Sans"/>
              </a:rPr>
              <a:t>rand()</a:t>
            </a:r>
            <a:r>
              <a:rPr lang="en-GB" i="0">
                <a:solidFill>
                  <a:srgbClr val="000000"/>
                </a:solidFill>
                <a:latin typeface="Quattrocento Sans"/>
                <a:ea typeface="Quattrocento Sans"/>
                <a:cs typeface="Quattrocento Sans"/>
                <a:sym typeface="Quattrocento Sans"/>
              </a:rPr>
              <a:t> method returns a random float between 0 and 1.</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Generate Random Number From Array</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choice() method allows you to generate a random value based on an array of values.</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choice() method takes an array as a parameter and randomly returns one of the values.</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choice() method also allows you to return an array of values.</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Add a </a:t>
            </a:r>
            <a:r>
              <a:rPr lang="en-GB" b="1" i="0">
                <a:solidFill>
                  <a:srgbClr val="000000"/>
                </a:solidFill>
                <a:latin typeface="Quattrocento Sans"/>
                <a:ea typeface="Quattrocento Sans"/>
                <a:cs typeface="Quattrocento Sans"/>
                <a:sym typeface="Quattrocento Sans"/>
              </a:rPr>
              <a:t>size</a:t>
            </a:r>
            <a:r>
              <a:rPr lang="en-GB" i="0">
                <a:solidFill>
                  <a:srgbClr val="000000"/>
                </a:solidFill>
                <a:latin typeface="Quattrocento Sans"/>
                <a:ea typeface="Quattrocento Sans"/>
                <a:cs typeface="Quattrocento Sans"/>
                <a:sym typeface="Quattrocento Sans"/>
              </a:rPr>
              <a:t> parameter to specify the shape of the array.</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2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37" name="Google Shape;1037;p129"/>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Generate Random Array</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In NumPy we work with arrays, and you can use the methods from the above examples to make random arrays.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cxnSp>
        <p:nvCxnSpPr>
          <p:cNvPr id="1043" name="Google Shape;1043;p130"/>
          <p:cNvCxnSpPr/>
          <p:nvPr/>
        </p:nvCxnSpPr>
        <p:spPr>
          <a:xfrm flipH="1">
            <a:off x="11138315" y="1237376"/>
            <a:ext cx="2137870" cy="976112"/>
          </a:xfrm>
          <a:prstGeom prst="straightConnector1">
            <a:avLst/>
          </a:prstGeom>
          <a:noFill/>
          <a:ln w="9525" cap="flat" cmpd="sng">
            <a:solidFill>
              <a:srgbClr val="4A7DBA"/>
            </a:solidFill>
            <a:prstDash val="solid"/>
            <a:round/>
            <a:headEnd type="none" w="sm" len="sm"/>
            <a:tailEnd type="triangle" w="med" len="med"/>
          </a:ln>
        </p:spPr>
      </p:cxnSp>
      <p:cxnSp>
        <p:nvCxnSpPr>
          <p:cNvPr id="1044" name="Google Shape;1044;p130"/>
          <p:cNvCxnSpPr/>
          <p:nvPr/>
        </p:nvCxnSpPr>
        <p:spPr>
          <a:xfrm flipH="1">
            <a:off x="11749135" y="1390081"/>
            <a:ext cx="1527050" cy="1679755"/>
          </a:xfrm>
          <a:prstGeom prst="straightConnector1">
            <a:avLst/>
          </a:prstGeom>
          <a:noFill/>
          <a:ln w="9525" cap="flat" cmpd="sng">
            <a:solidFill>
              <a:srgbClr val="4A7DBA"/>
            </a:solidFill>
            <a:prstDash val="solid"/>
            <a:round/>
            <a:headEnd type="none" w="sm" len="sm"/>
            <a:tailEnd type="triangle" w="med" len="med"/>
          </a:ln>
        </p:spPr>
      </p:cxnSp>
      <p:cxnSp>
        <p:nvCxnSpPr>
          <p:cNvPr id="1045" name="Google Shape;1045;p130"/>
          <p:cNvCxnSpPr/>
          <p:nvPr/>
        </p:nvCxnSpPr>
        <p:spPr>
          <a:xfrm flipH="1">
            <a:off x="12054545" y="2000901"/>
            <a:ext cx="1221640" cy="1221640"/>
          </a:xfrm>
          <a:prstGeom prst="straightConnector1">
            <a:avLst/>
          </a:prstGeom>
          <a:noFill/>
          <a:ln w="9525" cap="flat" cmpd="sng">
            <a:solidFill>
              <a:srgbClr val="4A7DBA"/>
            </a:solidFill>
            <a:prstDash val="solid"/>
            <a:round/>
            <a:headEnd type="none" w="sm" len="sm"/>
            <a:tailEnd type="triangle" w="med" len="med"/>
          </a:ln>
        </p:spPr>
      </p:cxnSp>
      <p:cxnSp>
        <p:nvCxnSpPr>
          <p:cNvPr id="1046" name="Google Shape;1046;p130"/>
          <p:cNvCxnSpPr/>
          <p:nvPr/>
        </p:nvCxnSpPr>
        <p:spPr>
          <a:xfrm flipH="1">
            <a:off x="12207250" y="3222541"/>
            <a:ext cx="1068935" cy="326721"/>
          </a:xfrm>
          <a:prstGeom prst="straightConnector1">
            <a:avLst/>
          </a:prstGeom>
          <a:noFill/>
          <a:ln w="9525" cap="flat" cmpd="sng">
            <a:solidFill>
              <a:srgbClr val="4A7DBA"/>
            </a:solidFill>
            <a:prstDash val="solid"/>
            <a:round/>
            <a:headEnd type="none" w="sm" len="sm"/>
            <a:tailEnd type="triangle" w="med" len="med"/>
          </a:ln>
        </p:spPr>
      </p:cxnSp>
      <p:cxnSp>
        <p:nvCxnSpPr>
          <p:cNvPr id="1047" name="Google Shape;1047;p130"/>
          <p:cNvCxnSpPr/>
          <p:nvPr/>
        </p:nvCxnSpPr>
        <p:spPr>
          <a:xfrm rot="10800000">
            <a:off x="12818070" y="3833361"/>
            <a:ext cx="458115" cy="152705"/>
          </a:xfrm>
          <a:prstGeom prst="straightConnector1">
            <a:avLst/>
          </a:prstGeom>
          <a:noFill/>
          <a:ln w="9525" cap="flat" cmpd="sng">
            <a:solidFill>
              <a:srgbClr val="4A7DBA"/>
            </a:solidFill>
            <a:prstDash val="solid"/>
            <a:round/>
            <a:headEnd type="none" w="sm" len="sm"/>
            <a:tailEnd type="triangle" w="med" len="med"/>
          </a:ln>
        </p:spPr>
      </p:cxnSp>
      <p:pic>
        <p:nvPicPr>
          <p:cNvPr id="1048" name="Google Shape;1048;p130"/>
          <p:cNvPicPr preferRelativeResize="0">
            <a:picLocks noGrp="1"/>
          </p:cNvPicPr>
          <p:nvPr>
            <p:ph type="body" idx="1"/>
          </p:nvPr>
        </p:nvPicPr>
        <p:blipFill rotWithShape="1">
          <a:blip r:embed="rId3">
            <a:alphaModFix/>
          </a:blip>
          <a:srcRect/>
          <a:stretch/>
        </p:blipFill>
        <p:spPr>
          <a:xfrm>
            <a:off x="-5679" y="1213818"/>
            <a:ext cx="4021652" cy="3929681"/>
          </a:xfrm>
          <a:prstGeom prst="rect">
            <a:avLst/>
          </a:prstGeom>
          <a:noFill/>
          <a:ln>
            <a:noFill/>
          </a:ln>
        </p:spPr>
      </p:pic>
      <p:sp>
        <p:nvSpPr>
          <p:cNvPr id="1049" name="Google Shape;1049;p130"/>
          <p:cNvSpPr txBox="1"/>
          <p:nvPr/>
        </p:nvSpPr>
        <p:spPr>
          <a:xfrm>
            <a:off x="4855370" y="1414044"/>
            <a:ext cx="4084744"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i="0">
                <a:solidFill>
                  <a:srgbClr val="000000"/>
                </a:solidFill>
                <a:latin typeface="Calibri"/>
                <a:ea typeface="Calibri"/>
                <a:cs typeface="Calibri"/>
                <a:sym typeface="Calibri"/>
              </a:rPr>
              <a:t>Generate a random integer from 0 to 100.</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random float from 0 to 1.</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1-D array containing 5 random integers from 0 to 100.</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2-D array with 3 rows, each row containing 5 random integers from 0 to 100.</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1-D array containing 5 random float from 0 to 1.</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2-D array with 3 rows, each row containing 5 random floats from 0 to 1.</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Return one of the values in an array of selection [3 5 7 8]</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2-D array 3 rows, each row containing 5 elements that consists of the values in the array parameter (3, 5, 7, and 9):</a:t>
            </a:r>
            <a:endParaRPr/>
          </a:p>
        </p:txBody>
      </p:sp>
      <p:cxnSp>
        <p:nvCxnSpPr>
          <p:cNvPr id="1050" name="Google Shape;1050;p130"/>
          <p:cNvCxnSpPr/>
          <p:nvPr/>
        </p:nvCxnSpPr>
        <p:spPr>
          <a:xfrm flipH="1">
            <a:off x="2892245" y="1502815"/>
            <a:ext cx="1963125" cy="305410"/>
          </a:xfrm>
          <a:prstGeom prst="straightConnector1">
            <a:avLst/>
          </a:prstGeom>
          <a:noFill/>
          <a:ln w="9525" cap="flat" cmpd="sng">
            <a:solidFill>
              <a:srgbClr val="4A7DBA"/>
            </a:solidFill>
            <a:prstDash val="solid"/>
            <a:round/>
            <a:headEnd type="none" w="sm" len="sm"/>
            <a:tailEnd type="triangle" w="med" len="med"/>
          </a:ln>
        </p:spPr>
      </p:cxnSp>
      <p:cxnSp>
        <p:nvCxnSpPr>
          <p:cNvPr id="1051" name="Google Shape;1051;p130"/>
          <p:cNvCxnSpPr/>
          <p:nvPr/>
        </p:nvCxnSpPr>
        <p:spPr>
          <a:xfrm flipH="1">
            <a:off x="2717500" y="1706134"/>
            <a:ext cx="2137870" cy="305410"/>
          </a:xfrm>
          <a:prstGeom prst="straightConnector1">
            <a:avLst/>
          </a:prstGeom>
          <a:noFill/>
          <a:ln w="9525" cap="flat" cmpd="sng">
            <a:solidFill>
              <a:srgbClr val="4A7DBA"/>
            </a:solidFill>
            <a:prstDash val="solid"/>
            <a:round/>
            <a:headEnd type="none" w="sm" len="sm"/>
            <a:tailEnd type="triangle" w="med" len="med"/>
          </a:ln>
        </p:spPr>
      </p:cxnSp>
      <p:cxnSp>
        <p:nvCxnSpPr>
          <p:cNvPr id="1052" name="Google Shape;1052;p130"/>
          <p:cNvCxnSpPr/>
          <p:nvPr/>
        </p:nvCxnSpPr>
        <p:spPr>
          <a:xfrm flipH="1">
            <a:off x="3503065" y="1977343"/>
            <a:ext cx="1374345" cy="267698"/>
          </a:xfrm>
          <a:prstGeom prst="straightConnector1">
            <a:avLst/>
          </a:prstGeom>
          <a:noFill/>
          <a:ln w="9525" cap="flat" cmpd="sng">
            <a:solidFill>
              <a:srgbClr val="4A7DBA"/>
            </a:solidFill>
            <a:prstDash val="solid"/>
            <a:round/>
            <a:headEnd type="none" w="sm" len="sm"/>
            <a:tailEnd type="triangle" w="med" len="med"/>
          </a:ln>
        </p:spPr>
      </p:cxnSp>
      <p:cxnSp>
        <p:nvCxnSpPr>
          <p:cNvPr id="1053" name="Google Shape;1053;p130"/>
          <p:cNvCxnSpPr/>
          <p:nvPr/>
        </p:nvCxnSpPr>
        <p:spPr>
          <a:xfrm flipH="1">
            <a:off x="3655770" y="2266340"/>
            <a:ext cx="1221640" cy="237520"/>
          </a:xfrm>
          <a:prstGeom prst="straightConnector1">
            <a:avLst/>
          </a:prstGeom>
          <a:noFill/>
          <a:ln w="9525" cap="flat" cmpd="sng">
            <a:solidFill>
              <a:srgbClr val="4A7DBA"/>
            </a:solidFill>
            <a:prstDash val="solid"/>
            <a:round/>
            <a:headEnd type="none" w="sm" len="sm"/>
            <a:tailEnd type="triangle" w="med" len="med"/>
          </a:ln>
        </p:spPr>
      </p:cxnSp>
      <p:cxnSp>
        <p:nvCxnSpPr>
          <p:cNvPr id="1054" name="Google Shape;1054;p130"/>
          <p:cNvCxnSpPr/>
          <p:nvPr/>
        </p:nvCxnSpPr>
        <p:spPr>
          <a:xfrm flipH="1">
            <a:off x="2892245" y="2639640"/>
            <a:ext cx="1985165" cy="33338"/>
          </a:xfrm>
          <a:prstGeom prst="straightConnector1">
            <a:avLst/>
          </a:prstGeom>
          <a:noFill/>
          <a:ln w="9525" cap="flat" cmpd="sng">
            <a:solidFill>
              <a:srgbClr val="4A7DBA"/>
            </a:solidFill>
            <a:prstDash val="solid"/>
            <a:round/>
            <a:headEnd type="none" w="sm" len="sm"/>
            <a:tailEnd type="triangle" w="med" len="med"/>
          </a:ln>
        </p:spPr>
      </p:cxnSp>
      <p:cxnSp>
        <p:nvCxnSpPr>
          <p:cNvPr id="1055" name="Google Shape;1055;p130"/>
          <p:cNvCxnSpPr/>
          <p:nvPr/>
        </p:nvCxnSpPr>
        <p:spPr>
          <a:xfrm flipH="1">
            <a:off x="3044950" y="2843822"/>
            <a:ext cx="1832460" cy="54637"/>
          </a:xfrm>
          <a:prstGeom prst="straightConnector1">
            <a:avLst/>
          </a:prstGeom>
          <a:noFill/>
          <a:ln w="9525" cap="flat" cmpd="sng">
            <a:solidFill>
              <a:srgbClr val="4A7DBA"/>
            </a:solidFill>
            <a:prstDash val="solid"/>
            <a:round/>
            <a:headEnd type="none" w="sm" len="sm"/>
            <a:tailEnd type="triangle" w="med" len="med"/>
          </a:ln>
        </p:spPr>
      </p:cxnSp>
      <p:cxnSp>
        <p:nvCxnSpPr>
          <p:cNvPr id="1056" name="Google Shape;1056;p130"/>
          <p:cNvCxnSpPr/>
          <p:nvPr/>
        </p:nvCxnSpPr>
        <p:spPr>
          <a:xfrm rot="10800000">
            <a:off x="3350360" y="3162491"/>
            <a:ext cx="1568102" cy="56995"/>
          </a:xfrm>
          <a:prstGeom prst="straightConnector1">
            <a:avLst/>
          </a:prstGeom>
          <a:noFill/>
          <a:ln w="9525" cap="flat" cmpd="sng">
            <a:solidFill>
              <a:srgbClr val="4A7DBA"/>
            </a:solidFill>
            <a:prstDash val="solid"/>
            <a:round/>
            <a:headEnd type="none" w="sm" len="sm"/>
            <a:tailEnd type="triangle" w="med" len="med"/>
          </a:ln>
        </p:spPr>
      </p:cxnSp>
      <p:cxnSp>
        <p:nvCxnSpPr>
          <p:cNvPr id="1057" name="Google Shape;1057;p130"/>
          <p:cNvCxnSpPr/>
          <p:nvPr/>
        </p:nvCxnSpPr>
        <p:spPr>
          <a:xfrm flipH="1">
            <a:off x="4015973" y="3392884"/>
            <a:ext cx="861437" cy="27319"/>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84" name="Google Shape;184;p1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4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Dimensions in Arrays</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 dimension in arrays is one level of array depth (nested arrays).</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Nested array: are arrays that have arrays as their elements.</a:t>
            </a:r>
            <a:endParaRPr/>
          </a:p>
          <a:p>
            <a:pPr marL="342900" lvl="0" indent="-342900" algn="l" rtl="0">
              <a:spcBef>
                <a:spcPts val="266"/>
              </a:spcBef>
              <a:spcAft>
                <a:spcPts val="0"/>
              </a:spcAft>
              <a:buClr>
                <a:srgbClr val="000000"/>
              </a:buClr>
              <a:buSzPct val="100000"/>
              <a:buChar char="•"/>
            </a:pPr>
            <a:r>
              <a:rPr lang="en-GB" b="1" i="0">
                <a:solidFill>
                  <a:srgbClr val="000000"/>
                </a:solidFill>
                <a:latin typeface="Verdana"/>
                <a:ea typeface="Verdana"/>
                <a:cs typeface="Verdana"/>
                <a:sym typeface="Verdana"/>
              </a:rPr>
              <a:t>0-D Arrays</a:t>
            </a:r>
            <a:endParaRPr/>
          </a:p>
          <a:p>
            <a:pPr marL="342900" lvl="0" indent="-342900" algn="l" rtl="0">
              <a:spcBef>
                <a:spcPts val="266"/>
              </a:spcBef>
              <a:spcAft>
                <a:spcPts val="0"/>
              </a:spcAft>
              <a:buClr>
                <a:srgbClr val="000000"/>
              </a:buClr>
              <a:buSzPct val="100000"/>
              <a:buChar char="•"/>
            </a:pPr>
            <a:r>
              <a:rPr lang="en-GB" i="0">
                <a:solidFill>
                  <a:srgbClr val="000000"/>
                </a:solidFill>
                <a:latin typeface="Verdana"/>
                <a:ea typeface="Verdana"/>
                <a:cs typeface="Verdana"/>
                <a:sym typeface="Verdana"/>
              </a:rPr>
              <a:t>0-D arrays, or Scalars, are the elements in an array. Each value in an array is a 0-D array.</a:t>
            </a:r>
            <a:endParaRPr/>
          </a:p>
          <a:p>
            <a:pPr marL="342900" lvl="0" indent="-342900" algn="l" rtl="0">
              <a:spcBef>
                <a:spcPts val="26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1-D Arrays</a:t>
            </a:r>
            <a:endParaRPr/>
          </a:p>
          <a:p>
            <a:pPr marL="342900" lvl="0" indent="-342900" algn="l" rtl="0">
              <a:spcBef>
                <a:spcPts val="266"/>
              </a:spcBef>
              <a:spcAft>
                <a:spcPts val="0"/>
              </a:spcAft>
              <a:buClr>
                <a:srgbClr val="000000"/>
              </a:buClr>
              <a:buSzPct val="100000"/>
              <a:buChar char="•"/>
            </a:pPr>
            <a:r>
              <a:rPr lang="en-GB" b="0" i="0">
                <a:solidFill>
                  <a:srgbClr val="000000"/>
                </a:solidFill>
                <a:latin typeface="Verdana"/>
                <a:ea typeface="Verdana"/>
                <a:cs typeface="Verdana"/>
                <a:sym typeface="Verdana"/>
              </a:rPr>
              <a:t>An array that has 0-D arrays as its elements is called uni-dimensional or 1-D array.</a:t>
            </a:r>
            <a:endParaRPr/>
          </a:p>
          <a:p>
            <a:pPr marL="342900" lvl="0" indent="-342900" algn="l" rtl="0">
              <a:spcBef>
                <a:spcPts val="266"/>
              </a:spcBef>
              <a:spcAft>
                <a:spcPts val="0"/>
              </a:spcAft>
              <a:buClr>
                <a:srgbClr val="000000"/>
              </a:buClr>
              <a:buSzPct val="100000"/>
              <a:buChar char="•"/>
            </a:pPr>
            <a:r>
              <a:rPr lang="en-GB" b="0" i="0">
                <a:solidFill>
                  <a:srgbClr val="000000"/>
                </a:solidFill>
                <a:latin typeface="Verdana"/>
                <a:ea typeface="Verdana"/>
                <a:cs typeface="Verdana"/>
                <a:sym typeface="Verdana"/>
              </a:rPr>
              <a:t>These are the most common and basic arrays.</a:t>
            </a:r>
            <a:endParaRPr/>
          </a:p>
          <a:p>
            <a:pPr marL="342900" lvl="0" indent="-342900" algn="l" rtl="0">
              <a:spcBef>
                <a:spcPts val="266"/>
              </a:spcBef>
              <a:spcAft>
                <a:spcPts val="0"/>
              </a:spcAft>
              <a:buClr>
                <a:srgbClr val="000000"/>
              </a:buClr>
              <a:buSzPct val="100000"/>
              <a:buChar char="•"/>
            </a:pPr>
            <a:r>
              <a:rPr lang="en-GB" b="1" i="0">
                <a:solidFill>
                  <a:srgbClr val="000000"/>
                </a:solidFill>
                <a:latin typeface="Verdana"/>
                <a:ea typeface="Verdana"/>
                <a:cs typeface="Verdana"/>
                <a:sym typeface="Verdana"/>
              </a:rPr>
              <a:t>2-D Arrays</a:t>
            </a:r>
            <a:endParaRPr/>
          </a:p>
          <a:p>
            <a:pPr marL="342900" lvl="0" indent="-342900" algn="l" rtl="0">
              <a:spcBef>
                <a:spcPts val="266"/>
              </a:spcBef>
              <a:spcAft>
                <a:spcPts val="0"/>
              </a:spcAft>
              <a:buClr>
                <a:srgbClr val="000000"/>
              </a:buClr>
              <a:buSzPct val="100000"/>
              <a:buChar char="•"/>
            </a:pPr>
            <a:r>
              <a:rPr lang="en-GB" i="0">
                <a:solidFill>
                  <a:srgbClr val="000000"/>
                </a:solidFill>
                <a:latin typeface="Verdana"/>
                <a:ea typeface="Verdana"/>
                <a:cs typeface="Verdana"/>
                <a:sym typeface="Verdana"/>
              </a:rPr>
              <a:t>An array that has 1-D arrays as its elements is called a 2-D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Verdana"/>
                <a:ea typeface="Verdana"/>
                <a:cs typeface="Verdana"/>
                <a:sym typeface="Verdana"/>
              </a:rPr>
              <a:t>These are often used to represent matrix or 2nd order tensors.</a:t>
            </a:r>
            <a:endParaRPr/>
          </a:p>
          <a:p>
            <a:pPr marL="342900" lvl="0" indent="-342900" algn="l" rtl="0">
              <a:spcBef>
                <a:spcPts val="266"/>
              </a:spcBef>
              <a:spcAft>
                <a:spcPts val="0"/>
              </a:spcAft>
              <a:buClr>
                <a:srgbClr val="000000"/>
              </a:buClr>
              <a:buSzPct val="100000"/>
              <a:buChar char="•"/>
            </a:pPr>
            <a:r>
              <a:rPr lang="en-GB" b="1" i="0">
                <a:solidFill>
                  <a:srgbClr val="000000"/>
                </a:solidFill>
                <a:latin typeface="Verdana"/>
                <a:ea typeface="Verdana"/>
                <a:cs typeface="Verdana"/>
                <a:sym typeface="Verdana"/>
              </a:rPr>
              <a:t>3-D arrays</a:t>
            </a:r>
            <a:endParaRPr/>
          </a:p>
          <a:p>
            <a:pPr marL="342900" lvl="0" indent="-342900" algn="l" rtl="0">
              <a:spcBef>
                <a:spcPts val="266"/>
              </a:spcBef>
              <a:spcAft>
                <a:spcPts val="0"/>
              </a:spcAft>
              <a:buClr>
                <a:srgbClr val="000000"/>
              </a:buClr>
              <a:buSzPct val="100000"/>
              <a:buChar char="•"/>
            </a:pPr>
            <a:r>
              <a:rPr lang="en-GB" i="0">
                <a:solidFill>
                  <a:srgbClr val="000000"/>
                </a:solidFill>
                <a:latin typeface="Verdana"/>
                <a:ea typeface="Verdana"/>
                <a:cs typeface="Verdana"/>
                <a:sym typeface="Verdana"/>
              </a:rPr>
              <a:t>An array that has 2-D arrays (matrices) as its elements is called 3-D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Verdana"/>
                <a:ea typeface="Verdana"/>
                <a:cs typeface="Verdana"/>
                <a:sym typeface="Verdana"/>
              </a:rPr>
              <a:t>These are often used to represent a 3rd order tensor.</a:t>
            </a:r>
            <a:endParaRPr/>
          </a:p>
          <a:p>
            <a:pPr marL="342900" lvl="0" indent="-342900" algn="l" rtl="0">
              <a:spcBef>
                <a:spcPts val="266"/>
              </a:spcBef>
              <a:spcAft>
                <a:spcPts val="0"/>
              </a:spcAft>
              <a:buClr>
                <a:srgbClr val="000000"/>
              </a:buClr>
              <a:buSzPct val="100000"/>
              <a:buChar char="•"/>
            </a:pPr>
            <a:r>
              <a:rPr lang="en-GB" b="0" i="0">
                <a:solidFill>
                  <a:srgbClr val="000000"/>
                </a:solidFill>
                <a:latin typeface="Verdana"/>
                <a:ea typeface="Verdana"/>
                <a:cs typeface="Verdana"/>
                <a:sym typeface="Verdana"/>
              </a:rPr>
              <a:t>NumPy has a whole sub module dedicated towards matrix operations called </a:t>
            </a:r>
            <a:r>
              <a:rPr lang="en-GB" b="1"/>
              <a:t>numpy.mat</a:t>
            </a:r>
            <a:endParaRPr b="1" i="0">
              <a:solidFill>
                <a:srgbClr val="000000"/>
              </a:solidFill>
              <a:latin typeface="Verdana"/>
              <a:ea typeface="Verdana"/>
              <a:cs typeface="Verdana"/>
              <a:sym typeface="Verdan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3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063" name="Google Shape;1063;p131"/>
          <p:cNvPicPr preferRelativeResize="0">
            <a:picLocks noGrp="1"/>
          </p:cNvPicPr>
          <p:nvPr>
            <p:ph type="body" idx="1"/>
          </p:nvPr>
        </p:nvPicPr>
        <p:blipFill rotWithShape="1">
          <a:blip r:embed="rId3">
            <a:alphaModFix/>
          </a:blip>
          <a:srcRect/>
          <a:stretch/>
        </p:blipFill>
        <p:spPr>
          <a:xfrm>
            <a:off x="2951299" y="1349375"/>
            <a:ext cx="3241403" cy="351313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3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069" name="Google Shape;1069;p132"/>
          <p:cNvPicPr preferRelativeResize="0">
            <a:picLocks noGrp="1"/>
          </p:cNvPicPr>
          <p:nvPr>
            <p:ph type="body" idx="1"/>
          </p:nvPr>
        </p:nvPicPr>
        <p:blipFill rotWithShape="1">
          <a:blip r:embed="rId3">
            <a:alphaModFix/>
          </a:blip>
          <a:srcRect/>
          <a:stretch/>
        </p:blipFill>
        <p:spPr>
          <a:xfrm>
            <a:off x="2891609" y="1349375"/>
            <a:ext cx="3360782" cy="351313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3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75" name="Google Shape;1075;p133"/>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What is Data Distribution?</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Data Distribution is a list of all possible values, and how often each value occurs.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Such lists are important when working with Machine learning and data science.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The random module offer methods that returns randomly generated data distributions.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3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81" name="Google Shape;1081;p134"/>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Distribution</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 random distribution is a set of random numbers that follow a certain probability density function.</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Probability Density Function:</a:t>
            </a:r>
            <a:r>
              <a:rPr lang="en-GB" i="0">
                <a:solidFill>
                  <a:srgbClr val="000000"/>
                </a:solidFill>
                <a:latin typeface="Quattrocento Sans"/>
                <a:ea typeface="Quattrocento Sans"/>
                <a:cs typeface="Quattrocento Sans"/>
                <a:sym typeface="Quattrocento Sans"/>
              </a:rPr>
              <a:t> A function that describes a continuous probability. i.e. probability of all values in an array.</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generate random numbers based on defined probabilities using the choice() method of the random module.</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choice() method allows us to specify the probability for each value.</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probability is set by a number between 0 and 1, where 0 means that the value will never occur and 1 means that the value will always occur.</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3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087" name="Google Shape;1087;p135"/>
          <p:cNvPicPr preferRelativeResize="0">
            <a:picLocks noGrp="1"/>
          </p:cNvPicPr>
          <p:nvPr>
            <p:ph type="body" idx="1"/>
          </p:nvPr>
        </p:nvPicPr>
        <p:blipFill rotWithShape="1">
          <a:blip r:embed="rId3">
            <a:alphaModFix/>
          </a:blip>
          <a:srcRect/>
          <a:stretch/>
        </p:blipFill>
        <p:spPr>
          <a:xfrm>
            <a:off x="0" y="1197405"/>
            <a:ext cx="6946900" cy="3746500"/>
          </a:xfrm>
          <a:prstGeom prst="rect">
            <a:avLst/>
          </a:prstGeom>
          <a:noFill/>
          <a:ln>
            <a:noFill/>
          </a:ln>
        </p:spPr>
      </p:pic>
      <p:sp>
        <p:nvSpPr>
          <p:cNvPr id="1088" name="Google Shape;1088;p135"/>
          <p:cNvSpPr txBox="1"/>
          <p:nvPr/>
        </p:nvSpPr>
        <p:spPr>
          <a:xfrm>
            <a:off x="6946900" y="1197405"/>
            <a:ext cx="21971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1-D array containing 100 values, where each value has to be 3, 5, 7 or 9.</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probability for the value to be 3 is set to be 0.1</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probability for the value to be 5 is set to be 0.3</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probability for the value to be 7 is set to be 0.6</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probability for the value to be 9 is set to be 0.</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The sum of all probability numbers should be 1.</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You can return arrays of any shape and size by specifying the shape in the size parameter.</a:t>
            </a:r>
            <a:endParaRPr/>
          </a:p>
        </p:txBody>
      </p:sp>
      <p:sp>
        <p:nvSpPr>
          <p:cNvPr id="1089" name="Google Shape;1089;p135"/>
          <p:cNvSpPr txBox="1"/>
          <p:nvPr/>
        </p:nvSpPr>
        <p:spPr>
          <a:xfrm>
            <a:off x="2197100" y="1808225"/>
            <a:ext cx="458794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Even if you run the example above 100 times, the value 9 will never occur.</a:t>
            </a:r>
            <a:endParaRPr/>
          </a:p>
        </p:txBody>
      </p:sp>
      <p:cxnSp>
        <p:nvCxnSpPr>
          <p:cNvPr id="1090" name="Google Shape;1090;p135"/>
          <p:cNvCxnSpPr/>
          <p:nvPr/>
        </p:nvCxnSpPr>
        <p:spPr>
          <a:xfrm flipH="1">
            <a:off x="3350360" y="1977343"/>
            <a:ext cx="1527050" cy="441702"/>
          </a:xfrm>
          <a:prstGeom prst="straightConnector1">
            <a:avLst/>
          </a:prstGeom>
          <a:noFill/>
          <a:ln w="9525" cap="flat" cmpd="sng">
            <a:solidFill>
              <a:srgbClr val="4A7DBA"/>
            </a:solidFill>
            <a:prstDash val="solid"/>
            <a:round/>
            <a:headEnd type="none" w="sm" len="sm"/>
            <a:tailEnd type="triangle" w="med" len="med"/>
          </a:ln>
        </p:spPr>
      </p:cxnSp>
      <p:cxnSp>
        <p:nvCxnSpPr>
          <p:cNvPr id="1091" name="Google Shape;1091;p135"/>
          <p:cNvCxnSpPr/>
          <p:nvPr/>
        </p:nvCxnSpPr>
        <p:spPr>
          <a:xfrm>
            <a:off x="4877410" y="1977343"/>
            <a:ext cx="305410" cy="441702"/>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097" name="Google Shape;1097;p136"/>
          <p:cNvSpPr txBox="1">
            <a:spLocks noGrp="1"/>
          </p:cNvSpPr>
          <p:nvPr>
            <p:ph type="body" idx="1"/>
          </p:nvPr>
        </p:nvSpPr>
        <p:spPr>
          <a:xfrm>
            <a:off x="601670" y="1374345"/>
            <a:ext cx="7940660" cy="379339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Numbers in NumPy</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Random Permutations</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Random Permutations of Elements</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 permutation refers to an arrangement of elements. e.g. [3, 2, 1] is a permutation of [1, 2, 3] and vice-versa.</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NumPy Random module provides two methods for this: </a:t>
            </a:r>
            <a:r>
              <a:rPr lang="en-GB" b="1" i="0">
                <a:solidFill>
                  <a:srgbClr val="000000"/>
                </a:solidFill>
                <a:latin typeface="Quattrocento Sans"/>
                <a:ea typeface="Quattrocento Sans"/>
                <a:cs typeface="Quattrocento Sans"/>
                <a:sym typeface="Quattrocento Sans"/>
              </a:rPr>
              <a:t>shuffle() </a:t>
            </a:r>
            <a:r>
              <a:rPr lang="en-GB" i="0">
                <a:solidFill>
                  <a:srgbClr val="000000"/>
                </a:solidFill>
                <a:latin typeface="Quattrocento Sans"/>
                <a:ea typeface="Quattrocento Sans"/>
                <a:cs typeface="Quattrocento Sans"/>
                <a:sym typeface="Quattrocento Sans"/>
              </a:rPr>
              <a:t>and</a:t>
            </a:r>
            <a:r>
              <a:rPr lang="en-GB" b="1" i="0">
                <a:solidFill>
                  <a:srgbClr val="000000"/>
                </a:solidFill>
                <a:latin typeface="Quattrocento Sans"/>
                <a:ea typeface="Quattrocento Sans"/>
                <a:cs typeface="Quattrocento Sans"/>
                <a:sym typeface="Quattrocento Sans"/>
              </a:rPr>
              <a:t> permutation().</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Shuffling Arrays</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Shuffle means changing arrangement of elements in-place. i.e. in the array itself. The shuffle() method makes changes to the original array.</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permutation() method returns a re-arranged array (and leaves the original array un-changed).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3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103" name="Google Shape;1103;p137"/>
          <p:cNvPicPr preferRelativeResize="0">
            <a:picLocks noGrp="1"/>
          </p:cNvPicPr>
          <p:nvPr>
            <p:ph type="body" idx="1"/>
          </p:nvPr>
        </p:nvPicPr>
        <p:blipFill rotWithShape="1">
          <a:blip r:embed="rId3">
            <a:alphaModFix/>
          </a:blip>
          <a:srcRect/>
          <a:stretch/>
        </p:blipFill>
        <p:spPr>
          <a:xfrm>
            <a:off x="0" y="1044704"/>
            <a:ext cx="5656500" cy="3946200"/>
          </a:xfrm>
          <a:prstGeom prst="rect">
            <a:avLst/>
          </a:prstGeom>
          <a:noFill/>
          <a:ln>
            <a:noFill/>
          </a:ln>
        </p:spPr>
      </p:pic>
      <p:sp>
        <p:nvSpPr>
          <p:cNvPr id="1104" name="Google Shape;1104;p137"/>
          <p:cNvSpPr txBox="1"/>
          <p:nvPr/>
        </p:nvSpPr>
        <p:spPr>
          <a:xfrm>
            <a:off x="5054808" y="3335275"/>
            <a:ext cx="348752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Randomly shuffle elements of following array.</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Generate a random permutation of elements of following array.</a:t>
            </a:r>
            <a:endParaRPr/>
          </a:p>
        </p:txBody>
      </p:sp>
      <p:cxnSp>
        <p:nvCxnSpPr>
          <p:cNvPr id="1105" name="Google Shape;1105;p137"/>
          <p:cNvCxnSpPr/>
          <p:nvPr/>
        </p:nvCxnSpPr>
        <p:spPr>
          <a:xfrm rot="10800000">
            <a:off x="2586835" y="3335275"/>
            <a:ext cx="2502233" cy="167790"/>
          </a:xfrm>
          <a:prstGeom prst="straightConnector1">
            <a:avLst/>
          </a:prstGeom>
          <a:noFill/>
          <a:ln w="9525" cap="flat" cmpd="sng">
            <a:solidFill>
              <a:srgbClr val="4A7DBA"/>
            </a:solidFill>
            <a:prstDash val="solid"/>
            <a:round/>
            <a:headEnd type="none" w="sm" len="sm"/>
            <a:tailEnd type="triangle" w="med" len="med"/>
          </a:ln>
        </p:spPr>
      </p:cxnSp>
      <p:cxnSp>
        <p:nvCxnSpPr>
          <p:cNvPr id="1106" name="Google Shape;1106;p137"/>
          <p:cNvCxnSpPr>
            <a:stCxn id="1104" idx="1"/>
          </p:cNvCxnSpPr>
          <p:nvPr/>
        </p:nvCxnSpPr>
        <p:spPr>
          <a:xfrm flipH="1">
            <a:off x="3350508" y="3750774"/>
            <a:ext cx="1704300" cy="5007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3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Slide Title</a:t>
            </a:r>
            <a:endParaRPr/>
          </a:p>
        </p:txBody>
      </p:sp>
      <p:sp>
        <p:nvSpPr>
          <p:cNvPr id="1112" name="Google Shape;1112;p13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GB"/>
              <a:t>Make Effective Presentations</a:t>
            </a:r>
            <a:endParaRPr/>
          </a:p>
          <a:p>
            <a:pPr marL="342900" lvl="0" indent="-342900" algn="l" rtl="0">
              <a:spcBef>
                <a:spcPts val="560"/>
              </a:spcBef>
              <a:spcAft>
                <a:spcPts val="0"/>
              </a:spcAft>
              <a:buClr>
                <a:schemeClr val="dk1"/>
              </a:buClr>
              <a:buSzPts val="2800"/>
              <a:buChar char="•"/>
            </a:pPr>
            <a:r>
              <a:rPr lang="en-GB"/>
              <a:t>Using Awesome Backgrounds</a:t>
            </a:r>
            <a:endParaRPr/>
          </a:p>
          <a:p>
            <a:pPr marL="342900" lvl="0" indent="-342900" algn="l" rtl="0">
              <a:spcBef>
                <a:spcPts val="560"/>
              </a:spcBef>
              <a:spcAft>
                <a:spcPts val="0"/>
              </a:spcAft>
              <a:buClr>
                <a:schemeClr val="dk1"/>
              </a:buClr>
              <a:buSzPts val="2800"/>
              <a:buChar char="•"/>
            </a:pPr>
            <a:r>
              <a:rPr lang="en-GB"/>
              <a:t>Engage your Audience</a:t>
            </a:r>
            <a:endParaRPr/>
          </a:p>
          <a:p>
            <a:pPr marL="342900" lvl="0" indent="-342900" algn="l" rtl="0">
              <a:spcBef>
                <a:spcPts val="560"/>
              </a:spcBef>
              <a:spcAft>
                <a:spcPts val="0"/>
              </a:spcAft>
              <a:buClr>
                <a:schemeClr val="dk1"/>
              </a:buClr>
              <a:buSzPts val="2800"/>
              <a:buChar char="•"/>
            </a:pPr>
            <a:r>
              <a:rPr lang="en-GB"/>
              <a:t>Capture Audience Attention</a:t>
            </a:r>
            <a:endParaRPr/>
          </a:p>
          <a:p>
            <a:pPr marL="342900" lvl="0" indent="-165100" algn="l" rtl="0">
              <a:spcBef>
                <a:spcPts val="560"/>
              </a:spcBef>
              <a:spcAft>
                <a:spcPts val="0"/>
              </a:spcAft>
              <a:buClr>
                <a:schemeClr val="dk1"/>
              </a:buClr>
              <a:buSzPts val="2800"/>
              <a:buNone/>
            </a:pPr>
            <a:endParaRPr/>
          </a:p>
          <a:p>
            <a:pPr marL="342900" lvl="0" indent="-165100" algn="l" rtl="0">
              <a:spcBef>
                <a:spcPts val="560"/>
              </a:spcBef>
              <a:spcAft>
                <a:spcPts val="0"/>
              </a:spcAft>
              <a:buClr>
                <a:schemeClr val="dk1"/>
              </a:buClr>
              <a:buSzPts val="2800"/>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39"/>
          <p:cNvSpPr txBox="1">
            <a:spLocks noGrp="1"/>
          </p:cNvSpPr>
          <p:nvPr>
            <p:ph type="title"/>
          </p:nvPr>
        </p:nvSpPr>
        <p:spPr>
          <a:xfrm>
            <a:off x="448965" y="128470"/>
            <a:ext cx="8246070" cy="91623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Slide Title</a:t>
            </a:r>
            <a:endParaRPr/>
          </a:p>
        </p:txBody>
      </p:sp>
      <p:sp>
        <p:nvSpPr>
          <p:cNvPr id="1118" name="Google Shape;1118;p139"/>
          <p:cNvSpPr txBox="1">
            <a:spLocks noGrp="1"/>
          </p:cNvSpPr>
          <p:nvPr>
            <p:ph type="body" idx="1"/>
          </p:nvPr>
        </p:nvSpPr>
        <p:spPr>
          <a:xfrm>
            <a:off x="601670" y="1960930"/>
            <a:ext cx="4040188" cy="47982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2400"/>
              <a:buNone/>
            </a:pPr>
            <a:r>
              <a:rPr lang="en-GB"/>
              <a:t>Product A</a:t>
            </a:r>
            <a:endParaRPr/>
          </a:p>
        </p:txBody>
      </p:sp>
      <p:sp>
        <p:nvSpPr>
          <p:cNvPr id="1119" name="Google Shape;1119;p139"/>
          <p:cNvSpPr txBox="1">
            <a:spLocks noGrp="1"/>
          </p:cNvSpPr>
          <p:nvPr>
            <p:ph type="body" idx="2"/>
          </p:nvPr>
        </p:nvSpPr>
        <p:spPr>
          <a:xfrm>
            <a:off x="601670" y="2433326"/>
            <a:ext cx="4040188" cy="2276294"/>
          </a:xfrm>
          <a:prstGeom prst="rect">
            <a:avLst/>
          </a:prstGeom>
          <a:noFill/>
          <a:ln>
            <a:noFill/>
          </a:ln>
        </p:spPr>
        <p:txBody>
          <a:bodyPr spcFirstLastPara="1" wrap="square" lIns="91425" tIns="45700" rIns="91425" bIns="45700" anchor="t" anchorCtr="0">
            <a:normAutofit/>
          </a:bodyPr>
          <a:lstStyle/>
          <a:p>
            <a:pPr marL="342900" lvl="0" indent="-342900" algn="ctr" rtl="0">
              <a:spcBef>
                <a:spcPts val="0"/>
              </a:spcBef>
              <a:spcAft>
                <a:spcPts val="0"/>
              </a:spcAft>
              <a:buClr>
                <a:schemeClr val="dk1"/>
              </a:buClr>
              <a:buSzPts val="2400"/>
              <a:buChar char="•"/>
            </a:pPr>
            <a:r>
              <a:rPr lang="en-GB"/>
              <a:t>Feature 1</a:t>
            </a:r>
            <a:endParaRPr/>
          </a:p>
          <a:p>
            <a:pPr marL="342900" lvl="0" indent="-342900" algn="ctr" rtl="0">
              <a:spcBef>
                <a:spcPts val="480"/>
              </a:spcBef>
              <a:spcAft>
                <a:spcPts val="0"/>
              </a:spcAft>
              <a:buClr>
                <a:schemeClr val="dk1"/>
              </a:buClr>
              <a:buSzPts val="2400"/>
              <a:buChar char="•"/>
            </a:pPr>
            <a:r>
              <a:rPr lang="en-GB"/>
              <a:t>Feature 2</a:t>
            </a:r>
            <a:endParaRPr/>
          </a:p>
          <a:p>
            <a:pPr marL="342900" lvl="0" indent="-342900" algn="ctr" rtl="0">
              <a:spcBef>
                <a:spcPts val="480"/>
              </a:spcBef>
              <a:spcAft>
                <a:spcPts val="0"/>
              </a:spcAft>
              <a:buClr>
                <a:schemeClr val="dk1"/>
              </a:buClr>
              <a:buSzPts val="2400"/>
              <a:buChar char="•"/>
            </a:pPr>
            <a:r>
              <a:rPr lang="en-GB"/>
              <a:t>Feature 3</a:t>
            </a:r>
            <a:endParaRPr/>
          </a:p>
        </p:txBody>
      </p:sp>
      <p:sp>
        <p:nvSpPr>
          <p:cNvPr id="1120" name="Google Shape;1120;p139"/>
          <p:cNvSpPr txBox="1">
            <a:spLocks noGrp="1"/>
          </p:cNvSpPr>
          <p:nvPr>
            <p:ph type="body" idx="3"/>
          </p:nvPr>
        </p:nvSpPr>
        <p:spPr>
          <a:xfrm>
            <a:off x="4636793" y="1960930"/>
            <a:ext cx="4041775" cy="47982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2400"/>
              <a:buNone/>
            </a:pPr>
            <a:r>
              <a:rPr lang="en-GB"/>
              <a:t>Product B</a:t>
            </a:r>
            <a:endParaRPr/>
          </a:p>
        </p:txBody>
      </p:sp>
      <p:sp>
        <p:nvSpPr>
          <p:cNvPr id="1121" name="Google Shape;1121;p139"/>
          <p:cNvSpPr txBox="1">
            <a:spLocks noGrp="1"/>
          </p:cNvSpPr>
          <p:nvPr>
            <p:ph type="body" idx="4"/>
          </p:nvPr>
        </p:nvSpPr>
        <p:spPr>
          <a:xfrm>
            <a:off x="4636793" y="2433326"/>
            <a:ext cx="4041775" cy="2276294"/>
          </a:xfrm>
          <a:prstGeom prst="rect">
            <a:avLst/>
          </a:prstGeom>
          <a:noFill/>
          <a:ln>
            <a:noFill/>
          </a:ln>
        </p:spPr>
        <p:txBody>
          <a:bodyPr spcFirstLastPara="1" wrap="square" lIns="91425" tIns="45700" rIns="91425" bIns="45700" anchor="t" anchorCtr="0">
            <a:normAutofit/>
          </a:bodyPr>
          <a:lstStyle/>
          <a:p>
            <a:pPr marL="342900" lvl="0" indent="-342900" algn="ctr" rtl="0">
              <a:spcBef>
                <a:spcPts val="0"/>
              </a:spcBef>
              <a:spcAft>
                <a:spcPts val="0"/>
              </a:spcAft>
              <a:buClr>
                <a:schemeClr val="dk1"/>
              </a:buClr>
              <a:buSzPts val="2400"/>
              <a:buChar char="•"/>
            </a:pPr>
            <a:r>
              <a:rPr lang="en-GB"/>
              <a:t>Feature 1</a:t>
            </a:r>
            <a:endParaRPr/>
          </a:p>
          <a:p>
            <a:pPr marL="342900" lvl="0" indent="-342900" algn="ctr" rtl="0">
              <a:spcBef>
                <a:spcPts val="480"/>
              </a:spcBef>
              <a:spcAft>
                <a:spcPts val="0"/>
              </a:spcAft>
              <a:buClr>
                <a:schemeClr val="dk1"/>
              </a:buClr>
              <a:buSzPts val="2400"/>
              <a:buChar char="•"/>
            </a:pPr>
            <a:r>
              <a:rPr lang="en-GB"/>
              <a:t>Feature 2</a:t>
            </a:r>
            <a:endParaRPr/>
          </a:p>
          <a:p>
            <a:pPr marL="342900" lvl="0" indent="-342900" algn="ctr" rtl="0">
              <a:spcBef>
                <a:spcPts val="480"/>
              </a:spcBef>
              <a:spcAft>
                <a:spcPts val="0"/>
              </a:spcAft>
              <a:buClr>
                <a:schemeClr val="dk1"/>
              </a:buClr>
              <a:buSzPts val="2400"/>
              <a:buChar char="•"/>
            </a:pPr>
            <a:r>
              <a:rPr lang="en-GB"/>
              <a:t>Feature 3</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pic>
        <p:nvPicPr>
          <p:cNvPr id="1127" name="Google Shape;1127;p140"/>
          <p:cNvPicPr preferRelativeResize="0"/>
          <p:nvPr/>
        </p:nvPicPr>
        <p:blipFill rotWithShape="1">
          <a:blip r:embed="rId3">
            <a:alphaModFix/>
          </a:blip>
          <a:srcRect/>
          <a:stretch/>
        </p:blipFill>
        <p:spPr>
          <a:xfrm>
            <a:off x="3840164" y="2371726"/>
            <a:ext cx="1463675" cy="3929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90" name="Google Shape;190;p14"/>
          <p:cNvPicPr preferRelativeResize="0">
            <a:picLocks noGrp="1"/>
          </p:cNvPicPr>
          <p:nvPr>
            <p:ph type="body" idx="1"/>
          </p:nvPr>
        </p:nvPicPr>
        <p:blipFill rotWithShape="1">
          <a:blip r:embed="rId3">
            <a:alphaModFix/>
          </a:blip>
          <a:srcRect t="13061"/>
          <a:stretch/>
        </p:blipFill>
        <p:spPr>
          <a:xfrm>
            <a:off x="425983" y="1349805"/>
            <a:ext cx="8116200" cy="397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96" name="Google Shape;196;p15"/>
          <p:cNvPicPr preferRelativeResize="0">
            <a:picLocks noGrp="1"/>
          </p:cNvPicPr>
          <p:nvPr>
            <p:ph type="body" idx="1"/>
          </p:nvPr>
        </p:nvPicPr>
        <p:blipFill rotWithShape="1">
          <a:blip r:embed="rId3">
            <a:alphaModFix/>
          </a:blip>
          <a:srcRect/>
          <a:stretch/>
        </p:blipFill>
        <p:spPr>
          <a:xfrm>
            <a:off x="822950" y="1235910"/>
            <a:ext cx="7968600" cy="3831300"/>
          </a:xfrm>
          <a:prstGeom prst="rect">
            <a:avLst/>
          </a:prstGeom>
          <a:noFill/>
          <a:ln>
            <a:noFill/>
          </a:ln>
        </p:spPr>
      </p:pic>
      <p:sp>
        <p:nvSpPr>
          <p:cNvPr id="197" name="Google Shape;197;p15"/>
          <p:cNvSpPr txBox="1"/>
          <p:nvPr/>
        </p:nvSpPr>
        <p:spPr>
          <a:xfrm>
            <a:off x="3998210" y="3335275"/>
            <a:ext cx="397033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Verdana"/>
                <a:ea typeface="Verdana"/>
                <a:cs typeface="Verdana"/>
                <a:sym typeface="Verdana"/>
              </a:rPr>
              <a:t>NumPy Arrays provides the </a:t>
            </a:r>
            <a:r>
              <a:rPr lang="en-GB" sz="1200">
                <a:solidFill>
                  <a:schemeClr val="dk1"/>
                </a:solidFill>
                <a:latin typeface="Calibri"/>
                <a:ea typeface="Calibri"/>
                <a:cs typeface="Calibri"/>
                <a:sym typeface="Calibri"/>
              </a:rPr>
              <a:t>ndim</a:t>
            </a:r>
            <a:r>
              <a:rPr lang="en-GB" sz="1200" b="0" i="0">
                <a:solidFill>
                  <a:srgbClr val="000000"/>
                </a:solidFill>
                <a:latin typeface="Verdana"/>
                <a:ea typeface="Verdana"/>
                <a:cs typeface="Verdana"/>
                <a:sym typeface="Verdana"/>
              </a:rPr>
              <a:t> attribute that returns an integer that tells us how many dimensions the array have.</a:t>
            </a:r>
            <a:endParaRPr sz="1200">
              <a:solidFill>
                <a:schemeClr val="dk1"/>
              </a:solidFill>
              <a:latin typeface="Calibri"/>
              <a:ea typeface="Calibri"/>
              <a:cs typeface="Calibri"/>
              <a:sym typeface="Calibri"/>
            </a:endParaRPr>
          </a:p>
        </p:txBody>
      </p:sp>
      <p:cxnSp>
        <p:nvCxnSpPr>
          <p:cNvPr id="198" name="Google Shape;198;p15"/>
          <p:cNvCxnSpPr/>
          <p:nvPr/>
        </p:nvCxnSpPr>
        <p:spPr>
          <a:xfrm rot="10800000">
            <a:off x="3074115" y="3296554"/>
            <a:ext cx="1716900" cy="4509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204" name="Google Shape;204;p16"/>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Dimensions in Arrays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Higher Dimensional Arrays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An array can have any number of dimensions.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When the array is created, you can define the number of dimensions by using the ndmin argument.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10" name="Google Shape;210;p17"/>
          <p:cNvPicPr preferRelativeResize="0">
            <a:picLocks noGrp="1"/>
          </p:cNvPicPr>
          <p:nvPr>
            <p:ph type="body" idx="1"/>
          </p:nvPr>
        </p:nvPicPr>
        <p:blipFill rotWithShape="1">
          <a:blip r:embed="rId3">
            <a:alphaModFix/>
          </a:blip>
          <a:srcRect/>
          <a:stretch/>
        </p:blipFill>
        <p:spPr>
          <a:xfrm>
            <a:off x="257913" y="281179"/>
            <a:ext cx="8207100" cy="3946200"/>
          </a:xfrm>
          <a:prstGeom prst="rect">
            <a:avLst/>
          </a:prstGeom>
          <a:noFill/>
          <a:ln>
            <a:noFill/>
          </a:ln>
        </p:spPr>
      </p:pic>
      <p:sp>
        <p:nvSpPr>
          <p:cNvPr id="211" name="Google Shape;211;p17"/>
          <p:cNvSpPr txBox="1"/>
          <p:nvPr/>
        </p:nvSpPr>
        <p:spPr>
          <a:xfrm>
            <a:off x="5277687" y="2724455"/>
            <a:ext cx="397033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 an array with 5 dimensions and verify that it has 5 dimensions.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In this array the innermost dimension (5th dim) has 4 elements, the 4th dim has 1 element that is the vector, the 3rd dim has 1 element that is the matrix with the vector, the 2nd dim has 1 element that is 3D array and 1st dim has 1 element that is a 4D array.</a:t>
            </a:r>
            <a:endParaRPr sz="1200" b="0" i="0">
              <a:solidFill>
                <a:srgbClr val="000000"/>
              </a:solidFill>
              <a:latin typeface="Calibri"/>
              <a:ea typeface="Calibri"/>
              <a:cs typeface="Calibri"/>
              <a:sym typeface="Calibri"/>
            </a:endParaRPr>
          </a:p>
        </p:txBody>
      </p:sp>
      <p:cxnSp>
        <p:nvCxnSpPr>
          <p:cNvPr id="212" name="Google Shape;212;p17"/>
          <p:cNvCxnSpPr/>
          <p:nvPr/>
        </p:nvCxnSpPr>
        <p:spPr>
          <a:xfrm rot="10800000">
            <a:off x="3503065" y="2419045"/>
            <a:ext cx="1716785" cy="450889"/>
          </a:xfrm>
          <a:prstGeom prst="straightConnector1">
            <a:avLst/>
          </a:prstGeom>
          <a:noFill/>
          <a:ln w="9525" cap="flat" cmpd="sng">
            <a:solidFill>
              <a:srgbClr val="4A7DBA"/>
            </a:solidFill>
            <a:prstDash val="solid"/>
            <a:round/>
            <a:headEnd type="none" w="sm" len="sm"/>
            <a:tailEnd type="triangle" w="med" len="med"/>
          </a:ln>
        </p:spPr>
      </p:cxnSp>
      <p:cxnSp>
        <p:nvCxnSpPr>
          <p:cNvPr id="213" name="Google Shape;213;p17"/>
          <p:cNvCxnSpPr/>
          <p:nvPr/>
        </p:nvCxnSpPr>
        <p:spPr>
          <a:xfrm rot="10800000">
            <a:off x="3458705" y="2707600"/>
            <a:ext cx="1761145" cy="162334"/>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19" name="Google Shape;219;p18"/>
          <p:cNvPicPr preferRelativeResize="0">
            <a:picLocks noGrp="1"/>
          </p:cNvPicPr>
          <p:nvPr>
            <p:ph type="body" idx="1"/>
          </p:nvPr>
        </p:nvPicPr>
        <p:blipFill rotWithShape="1">
          <a:blip r:embed="rId3">
            <a:alphaModFix/>
          </a:blip>
          <a:srcRect/>
          <a:stretch/>
        </p:blipFill>
        <p:spPr>
          <a:xfrm>
            <a:off x="-23235" y="1273605"/>
            <a:ext cx="7894200" cy="3795600"/>
          </a:xfrm>
          <a:prstGeom prst="rect">
            <a:avLst/>
          </a:prstGeom>
          <a:noFill/>
          <a:ln>
            <a:noFill/>
          </a:ln>
        </p:spPr>
      </p:pic>
      <p:sp>
        <p:nvSpPr>
          <p:cNvPr id="220" name="Google Shape;220;p18"/>
          <p:cNvSpPr txBox="1"/>
          <p:nvPr/>
        </p:nvSpPr>
        <p:spPr>
          <a:xfrm>
            <a:off x="5030115" y="1815337"/>
            <a:ext cx="397033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Time is another Library that </a:t>
            </a:r>
            <a:r>
              <a:rPr lang="en-GB" sz="1200">
                <a:solidFill>
                  <a:srgbClr val="000000"/>
                </a:solidFill>
                <a:latin typeface="Calibri"/>
                <a:ea typeface="Calibri"/>
                <a:cs typeface="Calibri"/>
                <a:sym typeface="Calibri"/>
              </a:rPr>
              <a:t>we need to import. It </a:t>
            </a:r>
            <a:r>
              <a:rPr lang="en-GB" sz="1200" b="0" i="0">
                <a:solidFill>
                  <a:srgbClr val="000000"/>
                </a:solidFill>
                <a:latin typeface="Calibri"/>
                <a:ea typeface="Calibri"/>
                <a:cs typeface="Calibri"/>
                <a:sym typeface="Calibri"/>
              </a:rPr>
              <a:t>gives us time, it is used to calculate time taken by a particular process.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have created a python list of 10,000 elements using for loop shorthand syntax.</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noted the start time and saved it in a variable start_Time.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added 5 in all elements of python list that we created earlier.</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noted the end time and saved it in a variable end_Time.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calculated the difference between end_Time and start_time to check the time taken by this process.</a:t>
            </a:r>
            <a:endParaRPr sz="1200" b="0" i="0">
              <a:solidFill>
                <a:srgbClr val="000000"/>
              </a:solidFill>
              <a:latin typeface="Calibri"/>
              <a:ea typeface="Calibri"/>
              <a:cs typeface="Calibri"/>
              <a:sym typeface="Calibri"/>
            </a:endParaRPr>
          </a:p>
        </p:txBody>
      </p:sp>
      <p:cxnSp>
        <p:nvCxnSpPr>
          <p:cNvPr id="221" name="Google Shape;221;p18"/>
          <p:cNvCxnSpPr/>
          <p:nvPr/>
        </p:nvCxnSpPr>
        <p:spPr>
          <a:xfrm flipH="1">
            <a:off x="3211133" y="1960930"/>
            <a:ext cx="1818982" cy="405876"/>
          </a:xfrm>
          <a:prstGeom prst="straightConnector1">
            <a:avLst/>
          </a:prstGeom>
          <a:noFill/>
          <a:ln w="9525" cap="flat" cmpd="sng">
            <a:solidFill>
              <a:srgbClr val="4A7DBA"/>
            </a:solidFill>
            <a:prstDash val="solid"/>
            <a:round/>
            <a:headEnd type="none" w="sm" len="sm"/>
            <a:tailEnd type="triangle" w="med" len="med"/>
          </a:ln>
        </p:spPr>
      </p:cxnSp>
      <p:cxnSp>
        <p:nvCxnSpPr>
          <p:cNvPr id="222" name="Google Shape;222;p18"/>
          <p:cNvCxnSpPr/>
          <p:nvPr/>
        </p:nvCxnSpPr>
        <p:spPr>
          <a:xfrm rot="10800000">
            <a:off x="3503065" y="2419045"/>
            <a:ext cx="1527050" cy="250919"/>
          </a:xfrm>
          <a:prstGeom prst="straightConnector1">
            <a:avLst/>
          </a:prstGeom>
          <a:noFill/>
          <a:ln w="9525" cap="flat" cmpd="sng">
            <a:solidFill>
              <a:srgbClr val="4A7DBA"/>
            </a:solidFill>
            <a:prstDash val="solid"/>
            <a:round/>
            <a:headEnd type="none" w="sm" len="sm"/>
            <a:tailEnd type="triangle" w="med" len="med"/>
          </a:ln>
        </p:spPr>
      </p:cxnSp>
      <p:cxnSp>
        <p:nvCxnSpPr>
          <p:cNvPr id="223" name="Google Shape;223;p18"/>
          <p:cNvCxnSpPr/>
          <p:nvPr/>
        </p:nvCxnSpPr>
        <p:spPr>
          <a:xfrm rot="10800000">
            <a:off x="3044950" y="2669964"/>
            <a:ext cx="1985165" cy="512606"/>
          </a:xfrm>
          <a:prstGeom prst="straightConnector1">
            <a:avLst/>
          </a:prstGeom>
          <a:noFill/>
          <a:ln w="9525" cap="flat" cmpd="sng">
            <a:solidFill>
              <a:srgbClr val="4A7DBA"/>
            </a:solidFill>
            <a:prstDash val="solid"/>
            <a:round/>
            <a:headEnd type="none" w="sm" len="sm"/>
            <a:tailEnd type="triangle" w="med" len="med"/>
          </a:ln>
        </p:spPr>
      </p:cxnSp>
      <p:cxnSp>
        <p:nvCxnSpPr>
          <p:cNvPr id="224" name="Google Shape;224;p18"/>
          <p:cNvCxnSpPr/>
          <p:nvPr/>
        </p:nvCxnSpPr>
        <p:spPr>
          <a:xfrm rot="10800000">
            <a:off x="3211133" y="2920883"/>
            <a:ext cx="1818982" cy="719802"/>
          </a:xfrm>
          <a:prstGeom prst="straightConnector1">
            <a:avLst/>
          </a:prstGeom>
          <a:noFill/>
          <a:ln w="9525" cap="flat" cmpd="sng">
            <a:solidFill>
              <a:srgbClr val="4A7DBA"/>
            </a:solidFill>
            <a:prstDash val="solid"/>
            <a:round/>
            <a:headEnd type="none" w="sm" len="sm"/>
            <a:tailEnd type="triangle" w="med" len="med"/>
          </a:ln>
        </p:spPr>
      </p:cxnSp>
      <p:cxnSp>
        <p:nvCxnSpPr>
          <p:cNvPr id="225" name="Google Shape;225;p18"/>
          <p:cNvCxnSpPr/>
          <p:nvPr/>
        </p:nvCxnSpPr>
        <p:spPr>
          <a:xfrm rot="10800000">
            <a:off x="3044950" y="3051727"/>
            <a:ext cx="1971687" cy="1047073"/>
          </a:xfrm>
          <a:prstGeom prst="straightConnector1">
            <a:avLst/>
          </a:prstGeom>
          <a:noFill/>
          <a:ln w="9525" cap="flat" cmpd="sng">
            <a:solidFill>
              <a:srgbClr val="4A7DBA"/>
            </a:solidFill>
            <a:prstDash val="solid"/>
            <a:round/>
            <a:headEnd type="none" w="sm" len="sm"/>
            <a:tailEnd type="triangle" w="med" len="med"/>
          </a:ln>
        </p:spPr>
      </p:cxnSp>
      <p:cxnSp>
        <p:nvCxnSpPr>
          <p:cNvPr id="226" name="Google Shape;226;p18"/>
          <p:cNvCxnSpPr/>
          <p:nvPr/>
        </p:nvCxnSpPr>
        <p:spPr>
          <a:xfrm rot="10800000">
            <a:off x="2892245" y="3269853"/>
            <a:ext cx="2124392" cy="1287062"/>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32" name="Google Shape;232;p19"/>
          <p:cNvPicPr preferRelativeResize="0">
            <a:picLocks noGrp="1"/>
          </p:cNvPicPr>
          <p:nvPr>
            <p:ph type="body" idx="1"/>
          </p:nvPr>
        </p:nvPicPr>
        <p:blipFill rotWithShape="1">
          <a:blip r:embed="rId3">
            <a:alphaModFix/>
          </a:blip>
          <a:srcRect/>
          <a:stretch/>
        </p:blipFill>
        <p:spPr>
          <a:xfrm>
            <a:off x="2450" y="1059292"/>
            <a:ext cx="8177400" cy="3931800"/>
          </a:xfrm>
          <a:prstGeom prst="rect">
            <a:avLst/>
          </a:prstGeom>
          <a:noFill/>
          <a:ln>
            <a:noFill/>
          </a:ln>
        </p:spPr>
      </p:pic>
      <p:sp>
        <p:nvSpPr>
          <p:cNvPr id="233" name="Google Shape;233;p19"/>
          <p:cNvSpPr txBox="1"/>
          <p:nvPr/>
        </p:nvSpPr>
        <p:spPr>
          <a:xfrm>
            <a:off x="5404205" y="1805395"/>
            <a:ext cx="3901650"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We have created a nupy array of 10,000 elements using for loop shorthand syntax.</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noted the start time and saved it in a variable start_Time.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added 5 in all elements of python list that we created earlier.</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noted the end time and saved it in a variable end_Time.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calculated the difference between end_Time and start_time to check the time taken by this process.</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can see that numpy arrays are number of times faster then the python lists</a:t>
            </a:r>
            <a:endParaRPr sz="1200" b="0" i="0">
              <a:solidFill>
                <a:srgbClr val="000000"/>
              </a:solidFill>
              <a:latin typeface="Calibri"/>
              <a:ea typeface="Calibri"/>
              <a:cs typeface="Calibri"/>
              <a:sym typeface="Calibri"/>
            </a:endParaRPr>
          </a:p>
        </p:txBody>
      </p:sp>
      <p:cxnSp>
        <p:nvCxnSpPr>
          <p:cNvPr id="234" name="Google Shape;234;p19"/>
          <p:cNvCxnSpPr/>
          <p:nvPr/>
        </p:nvCxnSpPr>
        <p:spPr>
          <a:xfrm flipH="1">
            <a:off x="3585223" y="1950988"/>
            <a:ext cx="1818982" cy="405876"/>
          </a:xfrm>
          <a:prstGeom prst="straightConnector1">
            <a:avLst/>
          </a:prstGeom>
          <a:noFill/>
          <a:ln w="9525" cap="flat" cmpd="sng">
            <a:solidFill>
              <a:srgbClr val="4A7DBA"/>
            </a:solidFill>
            <a:prstDash val="solid"/>
            <a:round/>
            <a:headEnd type="none" w="sm" len="sm"/>
            <a:tailEnd type="triangle" w="med" len="med"/>
          </a:ln>
        </p:spPr>
      </p:cxnSp>
      <p:cxnSp>
        <p:nvCxnSpPr>
          <p:cNvPr id="235" name="Google Shape;235;p19"/>
          <p:cNvCxnSpPr/>
          <p:nvPr/>
        </p:nvCxnSpPr>
        <p:spPr>
          <a:xfrm flipH="1">
            <a:off x="3197705" y="2523856"/>
            <a:ext cx="2206500" cy="13500"/>
          </a:xfrm>
          <a:prstGeom prst="straightConnector1">
            <a:avLst/>
          </a:prstGeom>
          <a:noFill/>
          <a:ln w="9525" cap="flat" cmpd="sng">
            <a:solidFill>
              <a:srgbClr val="4A7DBA"/>
            </a:solidFill>
            <a:prstDash val="solid"/>
            <a:round/>
            <a:headEnd type="none" w="sm" len="sm"/>
            <a:tailEnd type="triangle" w="med" len="med"/>
          </a:ln>
        </p:spPr>
      </p:cxnSp>
      <p:cxnSp>
        <p:nvCxnSpPr>
          <p:cNvPr id="236" name="Google Shape;236;p19"/>
          <p:cNvCxnSpPr/>
          <p:nvPr/>
        </p:nvCxnSpPr>
        <p:spPr>
          <a:xfrm rot="10800000">
            <a:off x="2586835" y="2728987"/>
            <a:ext cx="2901395" cy="127952"/>
          </a:xfrm>
          <a:prstGeom prst="straightConnector1">
            <a:avLst/>
          </a:prstGeom>
          <a:noFill/>
          <a:ln w="9525" cap="flat" cmpd="sng">
            <a:solidFill>
              <a:srgbClr val="4A7DBA"/>
            </a:solidFill>
            <a:prstDash val="solid"/>
            <a:round/>
            <a:headEnd type="none" w="sm" len="sm"/>
            <a:tailEnd type="triangle" w="med" len="med"/>
          </a:ln>
        </p:spPr>
      </p:cxnSp>
      <p:cxnSp>
        <p:nvCxnSpPr>
          <p:cNvPr id="237" name="Google Shape;237;p19"/>
          <p:cNvCxnSpPr/>
          <p:nvPr/>
        </p:nvCxnSpPr>
        <p:spPr>
          <a:xfrm rot="10800000">
            <a:off x="3197655" y="2909347"/>
            <a:ext cx="2206550" cy="411256"/>
          </a:xfrm>
          <a:prstGeom prst="straightConnector1">
            <a:avLst/>
          </a:prstGeom>
          <a:noFill/>
          <a:ln w="9525" cap="flat" cmpd="sng">
            <a:solidFill>
              <a:srgbClr val="4A7DBA"/>
            </a:solidFill>
            <a:prstDash val="solid"/>
            <a:round/>
            <a:headEnd type="none" w="sm" len="sm"/>
            <a:tailEnd type="triangle" w="med" len="med"/>
          </a:ln>
        </p:spPr>
      </p:cxnSp>
      <p:cxnSp>
        <p:nvCxnSpPr>
          <p:cNvPr id="238" name="Google Shape;238;p19"/>
          <p:cNvCxnSpPr/>
          <p:nvPr/>
        </p:nvCxnSpPr>
        <p:spPr>
          <a:xfrm rot="10800000">
            <a:off x="3184177" y="3130771"/>
            <a:ext cx="2275230" cy="64976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2"/>
          <p:cNvSpPr txBox="1">
            <a:spLocks noGrp="1"/>
          </p:cNvSpPr>
          <p:nvPr>
            <p:ph type="title"/>
          </p:nvPr>
        </p:nvSpPr>
        <p:spPr>
          <a:xfrm>
            <a:off x="601671" y="281175"/>
            <a:ext cx="7940700" cy="763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103" name="Google Shape;103;p32"/>
          <p:cNvPicPr preferRelativeResize="0">
            <a:picLocks noGrp="1"/>
          </p:cNvPicPr>
          <p:nvPr>
            <p:ph type="body" idx="1"/>
          </p:nvPr>
        </p:nvPicPr>
        <p:blipFill rotWithShape="1">
          <a:blip r:embed="rId3">
            <a:alphaModFix/>
          </a:blip>
          <a:srcRect/>
          <a:stretch/>
        </p:blipFill>
        <p:spPr>
          <a:xfrm>
            <a:off x="16036" y="1131964"/>
            <a:ext cx="8043000" cy="3867000"/>
          </a:xfrm>
          <a:prstGeom prst="rect">
            <a:avLst/>
          </a:prstGeom>
          <a:noFill/>
          <a:ln>
            <a:noFill/>
          </a:ln>
        </p:spPr>
      </p:pic>
      <p:sp>
        <p:nvSpPr>
          <p:cNvPr id="104" name="Google Shape;104;p32"/>
          <p:cNvSpPr txBox="1"/>
          <p:nvPr/>
        </p:nvSpPr>
        <p:spPr>
          <a:xfrm>
            <a:off x="4419295" y="2571750"/>
            <a:ext cx="4236966"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 an array with data type string.</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For i, u, f, S and U we can define size as well.</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Create an array with data type 4 bytes integer:</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Created a floating point 2-D array</a:t>
            </a:r>
            <a:endParaRPr sz="1200">
              <a:solidFill>
                <a:schemeClr val="dk1"/>
              </a:solidFill>
              <a:latin typeface="Calibri"/>
              <a:ea typeface="Calibri"/>
              <a:cs typeface="Calibri"/>
              <a:sym typeface="Calibri"/>
            </a:endParaRPr>
          </a:p>
        </p:txBody>
      </p:sp>
      <p:cxnSp>
        <p:nvCxnSpPr>
          <p:cNvPr id="105" name="Google Shape;105;p32"/>
          <p:cNvCxnSpPr/>
          <p:nvPr/>
        </p:nvCxnSpPr>
        <p:spPr>
          <a:xfrm rot="10800000">
            <a:off x="3808475" y="3029865"/>
            <a:ext cx="610820" cy="242581"/>
          </a:xfrm>
          <a:prstGeom prst="straightConnector1">
            <a:avLst/>
          </a:prstGeom>
          <a:noFill/>
          <a:ln w="9525" cap="flat" cmpd="sng">
            <a:solidFill>
              <a:srgbClr val="4A7DBA"/>
            </a:solidFill>
            <a:prstDash val="solid"/>
            <a:round/>
            <a:headEnd type="none" w="sm" len="sm"/>
            <a:tailEnd type="triangle" w="med" len="med"/>
          </a:ln>
        </p:spPr>
      </p:cxnSp>
      <p:cxnSp>
        <p:nvCxnSpPr>
          <p:cNvPr id="106" name="Google Shape;106;p32"/>
          <p:cNvCxnSpPr/>
          <p:nvPr/>
        </p:nvCxnSpPr>
        <p:spPr>
          <a:xfrm rot="10800000">
            <a:off x="3655770" y="2419045"/>
            <a:ext cx="763525" cy="242581"/>
          </a:xfrm>
          <a:prstGeom prst="straightConnector1">
            <a:avLst/>
          </a:prstGeom>
          <a:noFill/>
          <a:ln w="9525" cap="flat" cmpd="sng">
            <a:solidFill>
              <a:srgbClr val="4A7DBA"/>
            </a:solidFill>
            <a:prstDash val="solid"/>
            <a:round/>
            <a:headEnd type="none" w="sm" len="sm"/>
            <a:tailEnd type="triangle" w="med" len="med"/>
          </a:ln>
        </p:spPr>
      </p:cxnSp>
      <p:cxnSp>
        <p:nvCxnSpPr>
          <p:cNvPr id="107" name="Google Shape;107;p32"/>
          <p:cNvCxnSpPr/>
          <p:nvPr/>
        </p:nvCxnSpPr>
        <p:spPr>
          <a:xfrm rot="10800000">
            <a:off x="3961195" y="3580390"/>
            <a:ext cx="458100" cy="2892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244" name="Google Shape;244;p2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Indexing</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Access Array Elements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Array indexing is the same as accessing an array element.</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You can access an array element by referring to its index number.</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indexes in NumPy arrays start with 0, meaning that the first element has index 0, and the second has index 1 etc.</a:t>
            </a:r>
            <a:endParaRPr i="0">
              <a:solidFill>
                <a:srgbClr val="000000"/>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50" name="Google Shape;250;p21"/>
          <p:cNvPicPr preferRelativeResize="0">
            <a:picLocks noGrp="1"/>
          </p:cNvPicPr>
          <p:nvPr>
            <p:ph type="body" idx="1"/>
          </p:nvPr>
        </p:nvPicPr>
        <p:blipFill rotWithShape="1">
          <a:blip r:embed="rId3">
            <a:alphaModFix/>
          </a:blip>
          <a:srcRect/>
          <a:stretch/>
        </p:blipFill>
        <p:spPr>
          <a:xfrm>
            <a:off x="133291" y="1197406"/>
            <a:ext cx="8207104" cy="39460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56" name="Google Shape;256;p22"/>
          <p:cNvPicPr preferRelativeResize="0">
            <a:picLocks noGrp="1"/>
          </p:cNvPicPr>
          <p:nvPr>
            <p:ph type="body" idx="1"/>
          </p:nvPr>
        </p:nvPicPr>
        <p:blipFill rotWithShape="1">
          <a:blip r:embed="rId3">
            <a:alphaModFix/>
          </a:blip>
          <a:srcRect/>
          <a:stretch/>
        </p:blipFill>
        <p:spPr>
          <a:xfrm>
            <a:off x="353525" y="1233153"/>
            <a:ext cx="8040900" cy="3866100"/>
          </a:xfrm>
          <a:prstGeom prst="rect">
            <a:avLst/>
          </a:prstGeom>
          <a:noFill/>
          <a:ln>
            <a:noFill/>
          </a:ln>
        </p:spPr>
      </p:pic>
      <p:sp>
        <p:nvSpPr>
          <p:cNvPr id="257" name="Google Shape;257;p22"/>
          <p:cNvSpPr txBox="1"/>
          <p:nvPr/>
        </p:nvSpPr>
        <p:spPr>
          <a:xfrm>
            <a:off x="3808476" y="2512009"/>
            <a:ext cx="5191970" cy="26314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b="0" i="0">
                <a:solidFill>
                  <a:srgbClr val="000000"/>
                </a:solidFill>
                <a:latin typeface="Calibri"/>
                <a:ea typeface="Calibri"/>
                <a:cs typeface="Calibri"/>
                <a:sym typeface="Calibri"/>
              </a:rPr>
              <a:t>arr3[0, 1, 2] prints the value 6.</a:t>
            </a:r>
            <a:endParaRPr/>
          </a:p>
          <a:p>
            <a:pPr marL="0" marR="0" lvl="0" indent="0" algn="l" rtl="0">
              <a:spcBef>
                <a:spcPts val="0"/>
              </a:spcBef>
              <a:spcAft>
                <a:spcPts val="0"/>
              </a:spcAft>
              <a:buNone/>
            </a:pPr>
            <a:r>
              <a:rPr lang="en-GB" sz="1100" b="0" i="0">
                <a:solidFill>
                  <a:srgbClr val="000000"/>
                </a:solidFill>
                <a:latin typeface="Calibri"/>
                <a:ea typeface="Calibri"/>
                <a:cs typeface="Calibri"/>
                <a:sym typeface="Calibri"/>
              </a:rPr>
              <a:t>And this is why:</a:t>
            </a:r>
            <a:endParaRPr/>
          </a:p>
          <a:p>
            <a:pPr marL="0" marR="0" lvl="0" indent="0" algn="l" rtl="0">
              <a:spcBef>
                <a:spcPts val="0"/>
              </a:spcBef>
              <a:spcAft>
                <a:spcPts val="0"/>
              </a:spcAft>
              <a:buNone/>
            </a:pPr>
            <a:r>
              <a:rPr lang="en-GB" sz="1100" b="0" i="0">
                <a:solidFill>
                  <a:srgbClr val="000000"/>
                </a:solidFill>
                <a:latin typeface="Calibri"/>
                <a:ea typeface="Calibri"/>
                <a:cs typeface="Calibri"/>
                <a:sym typeface="Calibri"/>
              </a:rPr>
              <a:t>The first number represents the first dimension, which contains two arrays:</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[[1, 2, 3], [4, 5, 6]] and:  [[7, 8, 9], [10, 11, 12]]</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Since we selected 0, we are left with the first array:</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[[1, 2, 3], [4, 5, 6]]</a:t>
            </a:r>
            <a:endParaRPr/>
          </a:p>
          <a:p>
            <a:pPr marL="0" marR="0" lvl="0" indent="0" algn="l" rtl="0">
              <a:spcBef>
                <a:spcPts val="0"/>
              </a:spcBef>
              <a:spcAft>
                <a:spcPts val="0"/>
              </a:spcAft>
              <a:buNone/>
            </a:pPr>
            <a:r>
              <a:rPr lang="en-GB" sz="1100" b="0" i="0">
                <a:solidFill>
                  <a:srgbClr val="000000"/>
                </a:solidFill>
                <a:latin typeface="Calibri"/>
                <a:ea typeface="Calibri"/>
                <a:cs typeface="Calibri"/>
                <a:sym typeface="Calibri"/>
              </a:rPr>
              <a:t>The second number represents the second dimension, which also contains two arrays:</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[1, 2, 3] and: [4, 5, 6]</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Since we selected 1, we are left with the second array:</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[4, 5, 6]</a:t>
            </a:r>
            <a:endParaRPr/>
          </a:p>
          <a:p>
            <a:pPr marL="0" marR="0" lvl="0" indent="0" algn="l" rtl="0">
              <a:spcBef>
                <a:spcPts val="0"/>
              </a:spcBef>
              <a:spcAft>
                <a:spcPts val="0"/>
              </a:spcAft>
              <a:buNone/>
            </a:pPr>
            <a:r>
              <a:rPr lang="en-GB" sz="1100" b="0" i="0">
                <a:solidFill>
                  <a:srgbClr val="000000"/>
                </a:solidFill>
                <a:latin typeface="Calibri"/>
                <a:ea typeface="Calibri"/>
                <a:cs typeface="Calibri"/>
                <a:sym typeface="Calibri"/>
              </a:rPr>
              <a:t>The third number represents the third dimension, which contains three values:</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4</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5</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6</a:t>
            </a:r>
            <a:br>
              <a:rPr lang="en-GB" sz="1100" b="0" i="0">
                <a:solidFill>
                  <a:srgbClr val="000000"/>
                </a:solidFill>
                <a:latin typeface="Calibri"/>
                <a:ea typeface="Calibri"/>
                <a:cs typeface="Calibri"/>
                <a:sym typeface="Calibri"/>
              </a:rPr>
            </a:br>
            <a:r>
              <a:rPr lang="en-GB" sz="1100" b="0" i="0">
                <a:solidFill>
                  <a:srgbClr val="000000"/>
                </a:solidFill>
                <a:latin typeface="Calibri"/>
                <a:ea typeface="Calibri"/>
                <a:cs typeface="Calibri"/>
                <a:sym typeface="Calibri"/>
              </a:rPr>
              <a:t>Since we selected 2, we end up with the third value: 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63" name="Google Shape;263;p23"/>
          <p:cNvPicPr preferRelativeResize="0">
            <a:picLocks noGrp="1"/>
          </p:cNvPicPr>
          <p:nvPr>
            <p:ph type="body" idx="1"/>
          </p:nvPr>
        </p:nvPicPr>
        <p:blipFill rotWithShape="1">
          <a:blip r:embed="rId3">
            <a:alphaModFix/>
          </a:blip>
          <a:srcRect/>
          <a:stretch/>
        </p:blipFill>
        <p:spPr>
          <a:xfrm>
            <a:off x="-146475" y="1347605"/>
            <a:ext cx="7306500" cy="3513000"/>
          </a:xfrm>
          <a:prstGeom prst="rect">
            <a:avLst/>
          </a:prstGeom>
          <a:noFill/>
          <a:ln>
            <a:noFill/>
          </a:ln>
        </p:spPr>
      </p:pic>
      <p:sp>
        <p:nvSpPr>
          <p:cNvPr id="264" name="Google Shape;264;p23"/>
          <p:cNvSpPr txBox="1"/>
          <p:nvPr/>
        </p:nvSpPr>
        <p:spPr>
          <a:xfrm>
            <a:off x="2586835" y="3051949"/>
            <a:ext cx="519197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b="0" i="0">
                <a:solidFill>
                  <a:srgbClr val="000000"/>
                </a:solidFill>
                <a:latin typeface="Quattrocento Sans"/>
                <a:ea typeface="Quattrocento Sans"/>
                <a:cs typeface="Quattrocento Sans"/>
                <a:sym typeface="Quattrocento Sans"/>
              </a:rPr>
              <a:t>Negative Indexing</a:t>
            </a:r>
            <a:endParaRPr/>
          </a:p>
          <a:p>
            <a:pPr marL="0" marR="0" lvl="0" indent="0" algn="l" rtl="0">
              <a:spcBef>
                <a:spcPts val="0"/>
              </a:spcBef>
              <a:spcAft>
                <a:spcPts val="0"/>
              </a:spcAft>
              <a:buNone/>
            </a:pPr>
            <a:r>
              <a:rPr lang="en-GB" sz="1100" b="0" i="0">
                <a:solidFill>
                  <a:srgbClr val="000000"/>
                </a:solidFill>
                <a:latin typeface="Verdana"/>
                <a:ea typeface="Verdana"/>
                <a:cs typeface="Verdana"/>
                <a:sym typeface="Verdana"/>
              </a:rPr>
              <a:t>Use negative indexing to access an array from the end.</a:t>
            </a:r>
            <a:endParaRPr/>
          </a:p>
          <a:p>
            <a:pPr marL="0" marR="0" lvl="0" indent="0" algn="l" rtl="0">
              <a:spcBef>
                <a:spcPts val="0"/>
              </a:spcBef>
              <a:spcAft>
                <a:spcPts val="0"/>
              </a:spcAft>
              <a:buNone/>
            </a:pPr>
            <a:r>
              <a:rPr lang="en-GB" sz="1100" b="0" i="0">
                <a:solidFill>
                  <a:srgbClr val="000000"/>
                </a:solidFill>
                <a:latin typeface="Quattrocento Sans"/>
                <a:ea typeface="Quattrocento Sans"/>
                <a:cs typeface="Quattrocento Sans"/>
                <a:sym typeface="Quattrocento Sans"/>
              </a:rPr>
              <a:t>Example</a:t>
            </a:r>
            <a:endParaRPr/>
          </a:p>
          <a:p>
            <a:pPr marL="0" marR="0" lvl="0" indent="0" algn="l" rtl="0">
              <a:spcBef>
                <a:spcPts val="0"/>
              </a:spcBef>
              <a:spcAft>
                <a:spcPts val="0"/>
              </a:spcAft>
              <a:buNone/>
            </a:pPr>
            <a:r>
              <a:rPr lang="en-GB" sz="1100" b="0" i="0">
                <a:solidFill>
                  <a:srgbClr val="000000"/>
                </a:solidFill>
                <a:latin typeface="Verdana"/>
                <a:ea typeface="Verdana"/>
                <a:cs typeface="Verdana"/>
                <a:sym typeface="Verdana"/>
              </a:rPr>
              <a:t>Print the last element from the 2nd dim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270" name="Google Shape;270;p24"/>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Slicing arrays</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Slicing in python means taking elements from one given index to another given index.</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pass slice instead of index like this: [start:end].</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also define the step, like this: [start:end:step].</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we don't pass start its considered 0</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we don't pass end its considered length of array in that dimension</a:t>
            </a:r>
            <a:endParaRPr/>
          </a:p>
          <a:p>
            <a:pPr marL="342900" lvl="0" indent="-342900" algn="l" rtl="0">
              <a:spcBef>
                <a:spcPts val="350"/>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we don't pass step its considered 1</a:t>
            </a:r>
            <a:r>
              <a:rPr lang="en-GB" b="1">
                <a:solidFill>
                  <a:srgbClr val="000000"/>
                </a:solidFill>
                <a:latin typeface="Quattrocento Sans"/>
                <a:ea typeface="Quattrocento Sans"/>
                <a:cs typeface="Quattrocento Sans"/>
                <a:sym typeface="Quattrocento Sans"/>
              </a:rPr>
              <a:t>.</a:t>
            </a:r>
            <a:endParaRPr/>
          </a:p>
          <a:p>
            <a:pPr marL="342900" lvl="0" indent="-342900" algn="l" rtl="0">
              <a:spcBef>
                <a:spcPts val="350"/>
              </a:spcBef>
              <a:spcAft>
                <a:spcPts val="0"/>
              </a:spcAft>
              <a:buClr>
                <a:srgbClr val="007033"/>
              </a:buClr>
              <a:buSzPct val="100000"/>
              <a:buChar char="•"/>
            </a:pPr>
            <a:r>
              <a:rPr lang="en-GB" i="0">
                <a:solidFill>
                  <a:srgbClr val="007033"/>
                </a:solidFill>
                <a:latin typeface="Verdana"/>
                <a:ea typeface="Verdana"/>
                <a:cs typeface="Verdana"/>
                <a:sym typeface="Verdana"/>
              </a:rPr>
              <a:t>The result </a:t>
            </a:r>
            <a:r>
              <a:rPr lang="en-GB" i="1">
                <a:solidFill>
                  <a:srgbClr val="007033"/>
                </a:solidFill>
                <a:latin typeface="Verdana"/>
                <a:ea typeface="Verdana"/>
                <a:cs typeface="Verdana"/>
                <a:sym typeface="Verdana"/>
              </a:rPr>
              <a:t>includes</a:t>
            </a:r>
            <a:r>
              <a:rPr lang="en-GB" i="0">
                <a:solidFill>
                  <a:srgbClr val="007033"/>
                </a:solidFill>
                <a:latin typeface="Verdana"/>
                <a:ea typeface="Verdana"/>
                <a:cs typeface="Verdana"/>
                <a:sym typeface="Verdana"/>
              </a:rPr>
              <a:t> the start index, but </a:t>
            </a:r>
            <a:r>
              <a:rPr lang="en-GB" i="1">
                <a:solidFill>
                  <a:srgbClr val="007033"/>
                </a:solidFill>
                <a:latin typeface="Verdana"/>
                <a:ea typeface="Verdana"/>
                <a:cs typeface="Verdana"/>
                <a:sym typeface="Verdana"/>
              </a:rPr>
              <a:t>excludes</a:t>
            </a:r>
            <a:r>
              <a:rPr lang="en-GB" i="0">
                <a:solidFill>
                  <a:srgbClr val="007033"/>
                </a:solidFill>
                <a:latin typeface="Verdana"/>
                <a:ea typeface="Verdana"/>
                <a:cs typeface="Verdana"/>
                <a:sym typeface="Verdana"/>
              </a:rPr>
              <a:t> the end index.</a:t>
            </a:r>
            <a:endParaRPr/>
          </a:p>
          <a:p>
            <a:pPr marL="342900" lvl="0" indent="-342900" algn="l" rtl="0">
              <a:spcBef>
                <a:spcPts val="350"/>
              </a:spcBef>
              <a:spcAft>
                <a:spcPts val="0"/>
              </a:spcAft>
              <a:buClr>
                <a:schemeClr val="dk1"/>
              </a:buClr>
              <a:buSzPct val="100000"/>
              <a:buChar char="•"/>
            </a:pPr>
            <a:r>
              <a:rPr lang="en-GB" b="1" i="0">
                <a:latin typeface="Quattrocento Sans"/>
                <a:ea typeface="Quattrocento Sans"/>
                <a:cs typeface="Quattrocento Sans"/>
                <a:sym typeface="Quattrocento Sans"/>
              </a:rPr>
              <a:t>Negative Slicing</a:t>
            </a:r>
            <a:endParaRPr/>
          </a:p>
          <a:p>
            <a:pPr marL="342900" lvl="0" indent="-342900" algn="l" rtl="0">
              <a:spcBef>
                <a:spcPts val="350"/>
              </a:spcBef>
              <a:spcAft>
                <a:spcPts val="0"/>
              </a:spcAft>
              <a:buClr>
                <a:schemeClr val="dk1"/>
              </a:buClr>
              <a:buSzPct val="100000"/>
              <a:buChar char="•"/>
            </a:pPr>
            <a:r>
              <a:rPr lang="en-GB" i="0">
                <a:latin typeface="Quattrocento Sans"/>
                <a:ea typeface="Quattrocento Sans"/>
                <a:cs typeface="Quattrocento Sans"/>
                <a:sym typeface="Quattrocento Sans"/>
              </a:rPr>
              <a:t>Use the minus operator to refer to an index from the end.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76" name="Google Shape;276;p25"/>
          <p:cNvPicPr preferRelativeResize="0">
            <a:picLocks noGrp="1"/>
          </p:cNvPicPr>
          <p:nvPr>
            <p:ph type="body" idx="1"/>
          </p:nvPr>
        </p:nvPicPr>
        <p:blipFill rotWithShape="1">
          <a:blip r:embed="rId3">
            <a:alphaModFix/>
          </a:blip>
          <a:srcRect/>
          <a:stretch/>
        </p:blipFill>
        <p:spPr>
          <a:xfrm>
            <a:off x="-9150" y="1197405"/>
            <a:ext cx="8207106" cy="3946095"/>
          </a:xfrm>
          <a:prstGeom prst="rect">
            <a:avLst/>
          </a:prstGeom>
          <a:noFill/>
          <a:ln>
            <a:noFill/>
          </a:ln>
        </p:spPr>
      </p:pic>
      <p:sp>
        <p:nvSpPr>
          <p:cNvPr id="277" name="Google Shape;277;p25"/>
          <p:cNvSpPr txBox="1"/>
          <p:nvPr/>
        </p:nvSpPr>
        <p:spPr>
          <a:xfrm>
            <a:off x="5404205" y="1805395"/>
            <a:ext cx="359624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Slice elements from index 1 to index 5 from the following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Slice elements from index 4 to the end of the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Slice elements from the beginning to index 4 (not included).</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Slice from the index 3 from the end to index 1 from the end.</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Return every other element from index 1 to index 5.</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Return every other element from the entire array.</a:t>
            </a:r>
            <a:endParaRPr/>
          </a:p>
        </p:txBody>
      </p:sp>
      <p:cxnSp>
        <p:nvCxnSpPr>
          <p:cNvPr id="278" name="Google Shape;278;p25"/>
          <p:cNvCxnSpPr/>
          <p:nvPr/>
        </p:nvCxnSpPr>
        <p:spPr>
          <a:xfrm flipH="1">
            <a:off x="2739540" y="1960930"/>
            <a:ext cx="2748690" cy="610820"/>
          </a:xfrm>
          <a:prstGeom prst="straightConnector1">
            <a:avLst/>
          </a:prstGeom>
          <a:noFill/>
          <a:ln w="9525" cap="flat" cmpd="sng">
            <a:solidFill>
              <a:srgbClr val="4A7DBA"/>
            </a:solidFill>
            <a:prstDash val="solid"/>
            <a:round/>
            <a:headEnd type="none" w="sm" len="sm"/>
            <a:tailEnd type="triangle" w="med" len="med"/>
          </a:ln>
        </p:spPr>
      </p:cxnSp>
      <p:cxnSp>
        <p:nvCxnSpPr>
          <p:cNvPr id="279" name="Google Shape;279;p25"/>
          <p:cNvCxnSpPr/>
          <p:nvPr/>
        </p:nvCxnSpPr>
        <p:spPr>
          <a:xfrm flipH="1">
            <a:off x="2717383" y="2877583"/>
            <a:ext cx="2776130" cy="94484"/>
          </a:xfrm>
          <a:prstGeom prst="straightConnector1">
            <a:avLst/>
          </a:prstGeom>
          <a:noFill/>
          <a:ln w="9525" cap="flat" cmpd="sng">
            <a:solidFill>
              <a:srgbClr val="4A7DBA"/>
            </a:solidFill>
            <a:prstDash val="solid"/>
            <a:round/>
            <a:headEnd type="none" w="sm" len="sm"/>
            <a:tailEnd type="triangle" w="med" len="med"/>
          </a:ln>
        </p:spPr>
      </p:cxnSp>
      <p:cxnSp>
        <p:nvCxnSpPr>
          <p:cNvPr id="280" name="Google Shape;280;p25"/>
          <p:cNvCxnSpPr/>
          <p:nvPr/>
        </p:nvCxnSpPr>
        <p:spPr>
          <a:xfrm rot="10800000">
            <a:off x="2739540" y="3170452"/>
            <a:ext cx="2664665" cy="181604"/>
          </a:xfrm>
          <a:prstGeom prst="straightConnector1">
            <a:avLst/>
          </a:prstGeom>
          <a:noFill/>
          <a:ln w="9525" cap="flat" cmpd="sng">
            <a:solidFill>
              <a:srgbClr val="4A7DBA"/>
            </a:solidFill>
            <a:prstDash val="solid"/>
            <a:round/>
            <a:headEnd type="none" w="sm" len="sm"/>
            <a:tailEnd type="triangle" w="med" len="med"/>
          </a:ln>
        </p:spPr>
      </p:cxnSp>
      <p:cxnSp>
        <p:nvCxnSpPr>
          <p:cNvPr id="281" name="Google Shape;281;p25"/>
          <p:cNvCxnSpPr/>
          <p:nvPr/>
        </p:nvCxnSpPr>
        <p:spPr>
          <a:xfrm rot="10800000">
            <a:off x="2739540" y="3352056"/>
            <a:ext cx="2664665" cy="594039"/>
          </a:xfrm>
          <a:prstGeom prst="straightConnector1">
            <a:avLst/>
          </a:prstGeom>
          <a:noFill/>
          <a:ln w="9525" cap="flat" cmpd="sng">
            <a:solidFill>
              <a:srgbClr val="4A7DBA"/>
            </a:solidFill>
            <a:prstDash val="solid"/>
            <a:round/>
            <a:headEnd type="none" w="sm" len="sm"/>
            <a:tailEnd type="triangle" w="med" len="med"/>
          </a:ln>
        </p:spPr>
      </p:cxnSp>
      <p:cxnSp>
        <p:nvCxnSpPr>
          <p:cNvPr id="282" name="Google Shape;282;p25"/>
          <p:cNvCxnSpPr/>
          <p:nvPr/>
        </p:nvCxnSpPr>
        <p:spPr>
          <a:xfrm rot="10800000">
            <a:off x="2739540" y="3542186"/>
            <a:ext cx="2664665" cy="862024"/>
          </a:xfrm>
          <a:prstGeom prst="straightConnector1">
            <a:avLst/>
          </a:prstGeom>
          <a:noFill/>
          <a:ln w="9525" cap="flat" cmpd="sng">
            <a:solidFill>
              <a:srgbClr val="4A7DBA"/>
            </a:solidFill>
            <a:prstDash val="solid"/>
            <a:round/>
            <a:headEnd type="none" w="sm" len="sm"/>
            <a:tailEnd type="triangle" w="med" len="med"/>
          </a:ln>
        </p:spPr>
      </p:cxnSp>
      <p:cxnSp>
        <p:nvCxnSpPr>
          <p:cNvPr id="283" name="Google Shape;283;p25"/>
          <p:cNvCxnSpPr/>
          <p:nvPr/>
        </p:nvCxnSpPr>
        <p:spPr>
          <a:xfrm flipH="1">
            <a:off x="2686449" y="2484593"/>
            <a:ext cx="2796431" cy="278461"/>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601671" y="281175"/>
            <a:ext cx="7940700" cy="763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289" name="Google Shape;289;p26"/>
          <p:cNvPicPr preferRelativeResize="0">
            <a:picLocks noGrp="1"/>
          </p:cNvPicPr>
          <p:nvPr>
            <p:ph type="body" idx="1"/>
          </p:nvPr>
        </p:nvPicPr>
        <p:blipFill rotWithShape="1">
          <a:blip r:embed="rId3">
            <a:alphaModFix/>
          </a:blip>
          <a:srcRect/>
          <a:stretch/>
        </p:blipFill>
        <p:spPr>
          <a:xfrm>
            <a:off x="131625" y="1137898"/>
            <a:ext cx="8169600" cy="3927900"/>
          </a:xfrm>
          <a:prstGeom prst="rect">
            <a:avLst/>
          </a:prstGeom>
          <a:noFill/>
          <a:ln>
            <a:noFill/>
          </a:ln>
        </p:spPr>
      </p:pic>
      <p:sp>
        <p:nvSpPr>
          <p:cNvPr id="290" name="Google Shape;290;p26"/>
          <p:cNvSpPr txBox="1"/>
          <p:nvPr/>
        </p:nvSpPr>
        <p:spPr>
          <a:xfrm>
            <a:off x="5488230" y="2266340"/>
            <a:ext cx="3596240"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arr2 is a 2 dimensional Array having 2 1- D Arrays.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At 0 index we have 1-D array [1, 2, 3, 4, 5] and </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At 1 index we have array [6, 7, 8, 9, 10]</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In this code arr2[1, 1:4], first value 1 means From the 2-D Array arr2 select the second 1-D Array, [6, 7, 8, 9, 10] and second value 1:4 in the code means slice elements from index 1 to index 4 (not included) of selected Array. Means [6 7 8]</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291" name="Google Shape;291;p26"/>
          <p:cNvCxnSpPr/>
          <p:nvPr/>
        </p:nvCxnSpPr>
        <p:spPr>
          <a:xfrm rot="10800000">
            <a:off x="4338861" y="2295737"/>
            <a:ext cx="1233394" cy="152578"/>
          </a:xfrm>
          <a:prstGeom prst="straightConnector1">
            <a:avLst/>
          </a:prstGeom>
          <a:noFill/>
          <a:ln w="9525" cap="flat" cmpd="sng">
            <a:solidFill>
              <a:srgbClr val="4A7DBA"/>
            </a:solidFill>
            <a:prstDash val="solid"/>
            <a:round/>
            <a:headEnd type="none" w="sm" len="sm"/>
            <a:tailEnd type="triangle" w="med" len="med"/>
          </a:ln>
        </p:spPr>
      </p:cxnSp>
      <p:cxnSp>
        <p:nvCxnSpPr>
          <p:cNvPr id="292" name="Google Shape;292;p26"/>
          <p:cNvCxnSpPr/>
          <p:nvPr/>
        </p:nvCxnSpPr>
        <p:spPr>
          <a:xfrm rot="10800000" flipH="1">
            <a:off x="1212490" y="2789620"/>
            <a:ext cx="1221640" cy="851065"/>
          </a:xfrm>
          <a:prstGeom prst="straightConnector1">
            <a:avLst/>
          </a:prstGeom>
          <a:noFill/>
          <a:ln w="9525" cap="flat" cmpd="sng">
            <a:solidFill>
              <a:srgbClr val="4A7DBA"/>
            </a:solidFill>
            <a:prstDash val="solid"/>
            <a:round/>
            <a:headEnd type="none" w="sm" len="sm"/>
            <a:tailEnd type="triangle" w="med" len="med"/>
          </a:ln>
        </p:spPr>
      </p:cxnSp>
      <p:cxnSp>
        <p:nvCxnSpPr>
          <p:cNvPr id="293" name="Google Shape;293;p26"/>
          <p:cNvCxnSpPr/>
          <p:nvPr/>
        </p:nvCxnSpPr>
        <p:spPr>
          <a:xfrm rot="10800000">
            <a:off x="2892245" y="2477712"/>
            <a:ext cx="2680010" cy="623817"/>
          </a:xfrm>
          <a:prstGeom prst="straightConnector1">
            <a:avLst/>
          </a:prstGeom>
          <a:noFill/>
          <a:ln w="9525" cap="flat" cmpd="sng">
            <a:solidFill>
              <a:srgbClr val="4A7DBA"/>
            </a:solidFill>
            <a:prstDash val="solid"/>
            <a:round/>
            <a:headEnd type="none" w="sm" len="sm"/>
            <a:tailEnd type="triangle" w="med" len="med"/>
          </a:ln>
        </p:spPr>
      </p:cxnSp>
      <p:sp>
        <p:nvSpPr>
          <p:cNvPr id="294" name="Google Shape;294;p26"/>
          <p:cNvSpPr txBox="1"/>
          <p:nvPr/>
        </p:nvSpPr>
        <p:spPr>
          <a:xfrm>
            <a:off x="-15948" y="3640685"/>
            <a:ext cx="45879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In this code arr2[0:2, 2], first value 0:2 means among the both Arrays of 2-D Array [1, 2, 3, 4, 5], [6, 7, 8, 9, 10] select both. Second value 2 in the code means slice only 1 element of index 2 from both Arrays. Means 3 elements is at index 2 of  Array [1, 2, 3, 4, 5] and 8 is at index 2 of second Array [6, 7, 8, 9, 10]  so result is two elements 1-D Array. </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[3  8]</a:t>
            </a:r>
            <a:endParaRPr/>
          </a:p>
        </p:txBody>
      </p:sp>
      <p:sp>
        <p:nvSpPr>
          <p:cNvPr id="295" name="Google Shape;295;p26"/>
          <p:cNvSpPr txBox="1"/>
          <p:nvPr/>
        </p:nvSpPr>
        <p:spPr>
          <a:xfrm>
            <a:off x="4572000" y="3990427"/>
            <a:ext cx="458794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000000"/>
                </a:solidFill>
                <a:latin typeface="Calibri"/>
                <a:ea typeface="Calibri"/>
                <a:cs typeface="Calibri"/>
                <a:sym typeface="Calibri"/>
              </a:rPr>
              <a:t>In this code arr2[0:2, 1:4], first value 0:2 means From the both elements of 2-D Array [1, 2, 3, 4, 5], [6, 7, 8, 9, 10]. Second value 1:4 in the code means from both Arrays, slice index 1 to index 4 (not included), this will return a 2-D array. From this Array [1, 2, 3, 4, 5] </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1:4 slicing would sice value [2 3 4] and from this array [6, 7, 8, 9, 10] 1:4 slicing would slice value [7 8 9] so result is 2-D array [[2 3 4] [7 8 9]]</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p:txBody>
      </p:sp>
      <p:cxnSp>
        <p:nvCxnSpPr>
          <p:cNvPr id="296" name="Google Shape;296;p26"/>
          <p:cNvCxnSpPr/>
          <p:nvPr/>
        </p:nvCxnSpPr>
        <p:spPr>
          <a:xfrm rot="10800000">
            <a:off x="3044950" y="2940864"/>
            <a:ext cx="2679705" cy="1157936"/>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02" name="Google Shape;302;p2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Data Types in Python</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By default Python have these data types: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strings - used to represent text data, the text is given under quote marks. e.g. "ABCD"</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integer - used to represent integer numbers. e.g. -1, -2, -3</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float - used to represent real numbers. e.g. 1.2, 42.42</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boolean - used to represent True or False.</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complex - used to represent complex numbers. e.g. 1.0 + 2.0j, 1.5 + 2.5j</a:t>
            </a:r>
            <a:endParaRPr i="0">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08" name="Google Shape;308;p2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NumPy has some extra data types, and refer to data types with one character, like i for integers, u for unsigned integers etc.</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Below is a list of all data types in NumPy and the characters used to represent them.</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 - integer</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 - boolean</a:t>
            </a:r>
            <a:endParaRPr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u - unsigned integer</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 - float</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 - complex float</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m - timedelta</a:t>
            </a:r>
            <a:endParaRPr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M - datetime</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O - object</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 - string</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U - unicode string</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V - fixed chunk of memory for other type ( void )</a:t>
            </a:r>
            <a:endParaRPr i="0">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14" name="Google Shape;314;p29"/>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Checking the Data Type of an Array</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The NumPy array object has a property called </a:t>
            </a:r>
            <a:r>
              <a:rPr lang="en-GB" b="1" i="0">
                <a:solidFill>
                  <a:srgbClr val="000000"/>
                </a:solidFill>
                <a:latin typeface="Quattrocento Sans"/>
                <a:ea typeface="Quattrocento Sans"/>
                <a:cs typeface="Quattrocento Sans"/>
                <a:sym typeface="Quattrocento Sans"/>
              </a:rPr>
              <a:t>dtype</a:t>
            </a:r>
            <a:r>
              <a:rPr lang="en-GB" i="0">
                <a:solidFill>
                  <a:srgbClr val="000000"/>
                </a:solidFill>
                <a:latin typeface="Quattrocento Sans"/>
                <a:ea typeface="Quattrocento Sans"/>
                <a:cs typeface="Quattrocento Sans"/>
                <a:sym typeface="Quattrocento Sans"/>
              </a:rPr>
              <a:t> that returns the data type of the array.</a:t>
            </a:r>
            <a:endParaRPr i="0">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19" name="Google Shape;119;p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Char char="•"/>
            </a:pPr>
            <a:r>
              <a:rPr lang="en-GB" b="1"/>
              <a:t>NumPy Introduction</a:t>
            </a:r>
            <a:endParaRPr/>
          </a:p>
          <a:p>
            <a:pPr marL="342900" lvl="0" indent="-342900" algn="l" rtl="0">
              <a:spcBef>
                <a:spcPts val="518"/>
              </a:spcBef>
              <a:spcAft>
                <a:spcPts val="0"/>
              </a:spcAft>
              <a:buClr>
                <a:schemeClr val="dk1"/>
              </a:buClr>
              <a:buSzPct val="100000"/>
              <a:buChar char="•"/>
            </a:pPr>
            <a:r>
              <a:rPr lang="en-GB" b="1"/>
              <a:t>What is NumPy?</a:t>
            </a:r>
            <a:endParaRPr/>
          </a:p>
          <a:p>
            <a:pPr marL="342900" lvl="0" indent="-342900" algn="l" rtl="0">
              <a:spcBef>
                <a:spcPts val="518"/>
              </a:spcBef>
              <a:spcAft>
                <a:spcPts val="0"/>
              </a:spcAft>
              <a:buClr>
                <a:schemeClr val="dk1"/>
              </a:buClr>
              <a:buSzPct val="100000"/>
              <a:buChar char="•"/>
            </a:pPr>
            <a:r>
              <a:rPr lang="en-GB"/>
              <a:t>NumPy stands for Numerical Python.</a:t>
            </a:r>
            <a:endParaRPr/>
          </a:p>
          <a:p>
            <a:pPr marL="342900" lvl="0" indent="-342900" algn="l" rtl="0">
              <a:spcBef>
                <a:spcPts val="518"/>
              </a:spcBef>
              <a:spcAft>
                <a:spcPts val="0"/>
              </a:spcAft>
              <a:buClr>
                <a:schemeClr val="dk1"/>
              </a:buClr>
              <a:buSzPct val="100000"/>
              <a:buChar char="•"/>
            </a:pPr>
            <a:r>
              <a:rPr lang="en-GB"/>
              <a:t>NumPy is a Python library used for working with arrays.</a:t>
            </a:r>
            <a:endParaRPr/>
          </a:p>
          <a:p>
            <a:pPr marL="342900" lvl="0" indent="-342900" algn="l" rtl="0">
              <a:spcBef>
                <a:spcPts val="518"/>
              </a:spcBef>
              <a:spcAft>
                <a:spcPts val="0"/>
              </a:spcAft>
              <a:buClr>
                <a:schemeClr val="dk1"/>
              </a:buClr>
              <a:buSzPct val="100000"/>
              <a:buChar char="•"/>
            </a:pPr>
            <a:r>
              <a:rPr lang="en-GB"/>
              <a:t>It also has functions for working in domain of linear algebra, fourier transform, and matrices.</a:t>
            </a:r>
            <a:endParaRPr/>
          </a:p>
          <a:p>
            <a:pPr marL="342900" lvl="0" indent="-342900" algn="l" rtl="0">
              <a:spcBef>
                <a:spcPts val="518"/>
              </a:spcBef>
              <a:spcAft>
                <a:spcPts val="0"/>
              </a:spcAft>
              <a:buClr>
                <a:schemeClr val="dk1"/>
              </a:buClr>
              <a:buSzPct val="100000"/>
              <a:buChar char="•"/>
            </a:pPr>
            <a:r>
              <a:rPr lang="en-GB"/>
              <a:t>NumPy was created in 2005 by Travis Oliphant. It is an open source project and you can use it freely.</a:t>
            </a:r>
            <a:endParaRPr/>
          </a:p>
          <a:p>
            <a:pPr marL="342900" lvl="0" indent="-178435" algn="l" rtl="0">
              <a:spcBef>
                <a:spcPts val="518"/>
              </a:spcBef>
              <a:spcAft>
                <a:spcPts val="0"/>
              </a:spcAft>
              <a:buClr>
                <a:schemeClr val="dk1"/>
              </a:buClr>
              <a:buSzPct val="1000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20" name="Google Shape;320;p30"/>
          <p:cNvPicPr preferRelativeResize="0">
            <a:picLocks noGrp="1"/>
          </p:cNvPicPr>
          <p:nvPr>
            <p:ph type="body" idx="1"/>
          </p:nvPr>
        </p:nvPicPr>
        <p:blipFill rotWithShape="1">
          <a:blip r:embed="rId3">
            <a:alphaModFix/>
          </a:blip>
          <a:srcRect/>
          <a:stretch/>
        </p:blipFill>
        <p:spPr>
          <a:xfrm>
            <a:off x="296260" y="1197404"/>
            <a:ext cx="8207106" cy="39460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26" name="Google Shape;326;p3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Creating Arrays With a Defined Data Type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We use the </a:t>
            </a:r>
            <a:r>
              <a:rPr lang="en-GB" b="1" i="0">
                <a:solidFill>
                  <a:srgbClr val="000000"/>
                </a:solidFill>
                <a:latin typeface="Quattrocento Sans"/>
                <a:ea typeface="Quattrocento Sans"/>
                <a:cs typeface="Quattrocento Sans"/>
                <a:sym typeface="Quattrocento Sans"/>
              </a:rPr>
              <a:t>array()</a:t>
            </a:r>
            <a:r>
              <a:rPr lang="en-GB" i="0">
                <a:solidFill>
                  <a:srgbClr val="000000"/>
                </a:solidFill>
                <a:latin typeface="Quattrocento Sans"/>
                <a:ea typeface="Quattrocento Sans"/>
                <a:cs typeface="Quattrocento Sans"/>
                <a:sym typeface="Quattrocento Sans"/>
              </a:rPr>
              <a:t> function to create arrays, this function can take an </a:t>
            </a:r>
            <a:r>
              <a:rPr lang="en-GB" b="1" i="0">
                <a:solidFill>
                  <a:srgbClr val="000000"/>
                </a:solidFill>
                <a:latin typeface="Quattrocento Sans"/>
                <a:ea typeface="Quattrocento Sans"/>
                <a:cs typeface="Quattrocento Sans"/>
                <a:sym typeface="Quattrocento Sans"/>
              </a:rPr>
              <a:t>optional argument: dtype</a:t>
            </a:r>
            <a:r>
              <a:rPr lang="en-GB" i="0">
                <a:solidFill>
                  <a:srgbClr val="000000"/>
                </a:solidFill>
                <a:latin typeface="Quattrocento Sans"/>
                <a:ea typeface="Quattrocento Sans"/>
                <a:cs typeface="Quattrocento Sans"/>
                <a:sym typeface="Quattrocento Sans"/>
              </a:rPr>
              <a:t> that allows us to define the expected data type of the array elements.</a:t>
            </a:r>
            <a:endParaRPr i="0">
              <a:latin typeface="Quattrocento Sans"/>
              <a:ea typeface="Quattrocento Sans"/>
              <a:cs typeface="Quattrocento Sans"/>
              <a:sym typeface="Quattrocen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32" name="Google Shape;332;p3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What if a Value Can Not Be Converted?</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If a type is given in which elements can't be casted then NumPy will raise a ValueError.</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ValueError:</a:t>
            </a:r>
            <a:r>
              <a:rPr lang="en-GB" i="0">
                <a:solidFill>
                  <a:srgbClr val="000000"/>
                </a:solidFill>
                <a:latin typeface="Quattrocento Sans"/>
                <a:ea typeface="Quattrocento Sans"/>
                <a:cs typeface="Quattrocento Sans"/>
                <a:sym typeface="Quattrocento Sans"/>
              </a:rPr>
              <a:t> In Python ValueError is raised when the type of passed argument to a function is unexpected/incorrect.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38" name="Google Shape;338;p34"/>
          <p:cNvPicPr preferRelativeResize="0">
            <a:picLocks noGrp="1"/>
          </p:cNvPicPr>
          <p:nvPr>
            <p:ph type="body" idx="1"/>
          </p:nvPr>
        </p:nvPicPr>
        <p:blipFill rotWithShape="1">
          <a:blip r:embed="rId3">
            <a:alphaModFix/>
          </a:blip>
          <a:srcRect/>
          <a:stretch/>
        </p:blipFill>
        <p:spPr>
          <a:xfrm>
            <a:off x="-1" y="1278194"/>
            <a:ext cx="8039081" cy="38653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44" name="Google Shape;344;p3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Converting Data Type on Existing Arrays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best way to change the data type of an existing array, is to make a copy of the array with the </a:t>
            </a:r>
            <a:r>
              <a:rPr lang="en-GB" b="1" i="0">
                <a:solidFill>
                  <a:srgbClr val="000000"/>
                </a:solidFill>
                <a:latin typeface="Quattrocento Sans"/>
                <a:ea typeface="Quattrocento Sans"/>
                <a:cs typeface="Quattrocento Sans"/>
                <a:sym typeface="Quattrocento Sans"/>
              </a:rPr>
              <a:t>astype()</a:t>
            </a:r>
            <a:r>
              <a:rPr lang="en-GB" i="0">
                <a:solidFill>
                  <a:srgbClr val="000000"/>
                </a:solidFill>
                <a:latin typeface="Quattrocento Sans"/>
                <a:ea typeface="Quattrocento Sans"/>
                <a:cs typeface="Quattrocento Sans"/>
                <a:sym typeface="Quattrocento Sans"/>
              </a:rPr>
              <a:t> method.</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a:t>
            </a:r>
            <a:r>
              <a:rPr lang="en-GB" b="1" i="0">
                <a:solidFill>
                  <a:srgbClr val="000000"/>
                </a:solidFill>
                <a:latin typeface="Quattrocento Sans"/>
                <a:ea typeface="Quattrocento Sans"/>
                <a:cs typeface="Quattrocento Sans"/>
                <a:sym typeface="Quattrocento Sans"/>
              </a:rPr>
              <a:t>astype() function creates a copy of the array</a:t>
            </a:r>
            <a:r>
              <a:rPr lang="en-GB" i="0">
                <a:solidFill>
                  <a:srgbClr val="000000"/>
                </a:solidFill>
                <a:latin typeface="Quattrocento Sans"/>
                <a:ea typeface="Quattrocento Sans"/>
                <a:cs typeface="Quattrocento Sans"/>
                <a:sym typeface="Quattrocento Sans"/>
              </a:rPr>
              <a:t>, and allows you to specify the data type as a parameter.</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data type can be specified using a string, like 'f' for float, 'i' for integer etc. or you can use the data type directly like float for float and int for integer.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50" name="Google Shape;350;p36"/>
          <p:cNvPicPr preferRelativeResize="0">
            <a:picLocks noGrp="1"/>
          </p:cNvPicPr>
          <p:nvPr>
            <p:ph type="body" idx="1"/>
          </p:nvPr>
        </p:nvPicPr>
        <p:blipFill rotWithShape="1">
          <a:blip r:embed="rId3">
            <a:alphaModFix/>
          </a:blip>
          <a:srcRect/>
          <a:stretch/>
        </p:blipFill>
        <p:spPr>
          <a:xfrm>
            <a:off x="296260" y="1197404"/>
            <a:ext cx="8207100" cy="394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56" name="Google Shape;356;p3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Copy vs View</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The Difference Between Copy and View</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main difference between a copy and a view of an array is that </a:t>
            </a:r>
            <a:r>
              <a:rPr lang="en-GB" i="1">
                <a:solidFill>
                  <a:srgbClr val="007033"/>
                </a:solidFill>
                <a:latin typeface="Quattrocento Sans"/>
                <a:ea typeface="Quattrocento Sans"/>
                <a:cs typeface="Quattrocento Sans"/>
                <a:sym typeface="Quattrocento Sans"/>
              </a:rPr>
              <a:t>the copy is a new array, and the </a:t>
            </a:r>
            <a:r>
              <a:rPr lang="en-GB" i="1">
                <a:solidFill>
                  <a:srgbClr val="FF0000"/>
                </a:solidFill>
                <a:latin typeface="Quattrocento Sans"/>
                <a:ea typeface="Quattrocento Sans"/>
                <a:cs typeface="Quattrocento Sans"/>
                <a:sym typeface="Quattrocento Sans"/>
              </a:rPr>
              <a:t>view is just a view of the original array</a:t>
            </a:r>
            <a:r>
              <a:rPr lang="en-GB" i="0">
                <a:solidFill>
                  <a:srgbClr val="000000"/>
                </a:solidFill>
                <a:latin typeface="Quattrocento Sans"/>
                <a:ea typeface="Quattrocento Sans"/>
                <a:cs typeface="Quattrocento Sans"/>
                <a:sym typeface="Quattrocento Sans"/>
              </a:rPr>
              <a:t>.</a:t>
            </a:r>
            <a:endParaRPr/>
          </a:p>
          <a:p>
            <a:pPr marL="342900" lvl="0" indent="-342900" algn="l" rtl="0">
              <a:spcBef>
                <a:spcPts val="392"/>
              </a:spcBef>
              <a:spcAft>
                <a:spcPts val="0"/>
              </a:spcAft>
              <a:buClr>
                <a:srgbClr val="007033"/>
              </a:buClr>
              <a:buSzPct val="100000"/>
              <a:buChar char="•"/>
            </a:pPr>
            <a:r>
              <a:rPr lang="en-GB" i="1">
                <a:solidFill>
                  <a:srgbClr val="007033"/>
                </a:solidFill>
                <a:latin typeface="Quattrocento Sans"/>
                <a:ea typeface="Quattrocento Sans"/>
                <a:cs typeface="Quattrocento Sans"/>
                <a:sym typeface="Quattrocento Sans"/>
              </a:rPr>
              <a:t>The copy owns the data and any changes made to the copy will not affect original array</a:t>
            </a:r>
            <a:r>
              <a:rPr lang="en-GB" i="0">
                <a:solidFill>
                  <a:srgbClr val="000000"/>
                </a:solidFill>
                <a:latin typeface="Quattrocento Sans"/>
                <a:ea typeface="Quattrocento Sans"/>
                <a:cs typeface="Quattrocento Sans"/>
                <a:sym typeface="Quattrocento Sans"/>
              </a:rPr>
              <a:t>, and any changes made to the original array will not affect the copy.</a:t>
            </a:r>
            <a:endParaRPr/>
          </a:p>
          <a:p>
            <a:pPr marL="342900" lvl="0" indent="-342900" algn="l" rtl="0">
              <a:spcBef>
                <a:spcPts val="392"/>
              </a:spcBef>
              <a:spcAft>
                <a:spcPts val="0"/>
              </a:spcAft>
              <a:buClr>
                <a:srgbClr val="FF0000"/>
              </a:buClr>
              <a:buSzPct val="100000"/>
              <a:buChar char="•"/>
            </a:pPr>
            <a:r>
              <a:rPr lang="en-GB" i="0">
                <a:solidFill>
                  <a:srgbClr val="FF0000"/>
                </a:solidFill>
                <a:latin typeface="Quattrocento Sans"/>
                <a:ea typeface="Quattrocento Sans"/>
                <a:cs typeface="Quattrocento Sans"/>
                <a:sym typeface="Quattrocento Sans"/>
              </a:rPr>
              <a:t>The view does not own the data and any changes made to the view will affect the original array</a:t>
            </a:r>
            <a:r>
              <a:rPr lang="en-GB" i="0">
                <a:solidFill>
                  <a:srgbClr val="000000"/>
                </a:solidFill>
                <a:latin typeface="Quattrocento Sans"/>
                <a:ea typeface="Quattrocento Sans"/>
                <a:cs typeface="Quattrocento Sans"/>
                <a:sym typeface="Quattrocento Sans"/>
              </a:rPr>
              <a:t>, and any changes made to the original array will affect the view.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62" name="Google Shape;362;p38"/>
          <p:cNvPicPr preferRelativeResize="0">
            <a:picLocks noGrp="1"/>
          </p:cNvPicPr>
          <p:nvPr>
            <p:ph type="body" idx="1"/>
          </p:nvPr>
        </p:nvPicPr>
        <p:blipFill rotWithShape="1">
          <a:blip r:embed="rId3">
            <a:alphaModFix/>
          </a:blip>
          <a:srcRect/>
          <a:stretch/>
        </p:blipFill>
        <p:spPr>
          <a:xfrm>
            <a:off x="296260" y="1220717"/>
            <a:ext cx="8158621" cy="39227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68" name="Google Shape;368;p39"/>
          <p:cNvPicPr preferRelativeResize="0">
            <a:picLocks noGrp="1"/>
          </p:cNvPicPr>
          <p:nvPr>
            <p:ph type="body" idx="1"/>
          </p:nvPr>
        </p:nvPicPr>
        <p:blipFill rotWithShape="1">
          <a:blip r:embed="rId3">
            <a:alphaModFix/>
          </a:blip>
          <a:srcRect/>
          <a:stretch/>
        </p:blipFill>
        <p:spPr>
          <a:xfrm>
            <a:off x="754375" y="1270374"/>
            <a:ext cx="8055343" cy="3873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74" name="Google Shape;374;p4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Data Types in NumPy</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Copy vs View</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Check if Array Owns its Data</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As mentioned above, copies owns the data, and views does not own the data, but how can we check this?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Every NumPy array has the attribute </a:t>
            </a:r>
            <a:r>
              <a:rPr lang="en-GB" b="1" i="0">
                <a:solidFill>
                  <a:srgbClr val="007033"/>
                </a:solidFill>
                <a:latin typeface="Quattrocento Sans"/>
                <a:ea typeface="Quattrocento Sans"/>
                <a:cs typeface="Quattrocento Sans"/>
                <a:sym typeface="Quattrocento Sans"/>
              </a:rPr>
              <a:t>base</a:t>
            </a:r>
            <a:r>
              <a:rPr lang="en-GB" i="0">
                <a:solidFill>
                  <a:srgbClr val="000000"/>
                </a:solidFill>
                <a:latin typeface="Quattrocento Sans"/>
                <a:ea typeface="Quattrocento Sans"/>
                <a:cs typeface="Quattrocento Sans"/>
                <a:sym typeface="Quattrocento Sans"/>
              </a:rPr>
              <a:t> that returns </a:t>
            </a:r>
            <a:r>
              <a:rPr lang="en-GB" b="1" i="0">
                <a:solidFill>
                  <a:srgbClr val="007033"/>
                </a:solidFill>
                <a:latin typeface="Quattrocento Sans"/>
                <a:ea typeface="Quattrocento Sans"/>
                <a:cs typeface="Quattrocento Sans"/>
                <a:sym typeface="Quattrocento Sans"/>
              </a:rPr>
              <a:t>None</a:t>
            </a:r>
            <a:r>
              <a:rPr lang="en-GB" i="0">
                <a:solidFill>
                  <a:srgbClr val="000000"/>
                </a:solidFill>
                <a:latin typeface="Quattrocento Sans"/>
                <a:ea typeface="Quattrocento Sans"/>
                <a:cs typeface="Quattrocento Sans"/>
                <a:sym typeface="Quattrocento Sans"/>
              </a:rPr>
              <a:t> if the array owns the data.</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Otherwise, the </a:t>
            </a:r>
            <a:r>
              <a:rPr lang="en-GB" b="1" i="0">
                <a:solidFill>
                  <a:srgbClr val="FF0000"/>
                </a:solidFill>
                <a:latin typeface="Quattrocento Sans"/>
                <a:ea typeface="Quattrocento Sans"/>
                <a:cs typeface="Quattrocento Sans"/>
                <a:sym typeface="Quattrocento Sans"/>
              </a:rPr>
              <a:t>base attribute refers to the original object.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25" name="Google Shape;125;p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Char char="•"/>
            </a:pPr>
            <a:r>
              <a:rPr lang="en-GB" b="1"/>
              <a:t>NumPy Introduction</a:t>
            </a:r>
            <a:endParaRPr/>
          </a:p>
          <a:p>
            <a:pPr marL="342900" lvl="0" indent="-342900" algn="l" rtl="0">
              <a:spcBef>
                <a:spcPts val="476"/>
              </a:spcBef>
              <a:spcAft>
                <a:spcPts val="0"/>
              </a:spcAft>
              <a:buClr>
                <a:schemeClr val="dk1"/>
              </a:buClr>
              <a:buSzPct val="100000"/>
              <a:buChar char="•"/>
            </a:pPr>
            <a:r>
              <a:rPr lang="en-GB" b="1"/>
              <a:t>Why is NumPy Faster Than Lists?</a:t>
            </a:r>
            <a:endParaRPr/>
          </a:p>
          <a:p>
            <a:pPr marL="342900" lvl="0" indent="-342900" algn="l" rtl="0">
              <a:spcBef>
                <a:spcPts val="476"/>
              </a:spcBef>
              <a:spcAft>
                <a:spcPts val="0"/>
              </a:spcAft>
              <a:buClr>
                <a:schemeClr val="dk1"/>
              </a:buClr>
              <a:buSzPct val="100000"/>
              <a:buChar char="•"/>
            </a:pPr>
            <a:r>
              <a:rPr lang="en-GB"/>
              <a:t>NumPy arrays are stored at one continuous place in memory unlike lists, so processes can access and manipulate them very efficiently.</a:t>
            </a:r>
            <a:endParaRPr/>
          </a:p>
          <a:p>
            <a:pPr marL="342900" lvl="0" indent="-342900" algn="l" rtl="0">
              <a:spcBef>
                <a:spcPts val="476"/>
              </a:spcBef>
              <a:spcAft>
                <a:spcPts val="0"/>
              </a:spcAft>
              <a:buClr>
                <a:schemeClr val="dk1"/>
              </a:buClr>
              <a:buSzPct val="100000"/>
              <a:buChar char="•"/>
            </a:pPr>
            <a:r>
              <a:rPr lang="en-GB"/>
              <a:t>This behavior is called locality of reference in computer science.</a:t>
            </a:r>
            <a:endParaRPr/>
          </a:p>
          <a:p>
            <a:pPr marL="342900" lvl="0" indent="-342900" algn="l" rtl="0">
              <a:spcBef>
                <a:spcPts val="476"/>
              </a:spcBef>
              <a:spcAft>
                <a:spcPts val="0"/>
              </a:spcAft>
              <a:buClr>
                <a:schemeClr val="dk1"/>
              </a:buClr>
              <a:buSzPct val="100000"/>
              <a:buChar char="•"/>
            </a:pPr>
            <a:r>
              <a:rPr lang="en-GB"/>
              <a:t>This is the main reason why NumPy is faster than lists. Also it is optimized to work with latest CPU architectures.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80" name="Google Shape;380;p41"/>
          <p:cNvPicPr preferRelativeResize="0">
            <a:picLocks noGrp="1"/>
          </p:cNvPicPr>
          <p:nvPr>
            <p:ph type="body" idx="1"/>
          </p:nvPr>
        </p:nvPicPr>
        <p:blipFill rotWithShape="1">
          <a:blip r:embed="rId3">
            <a:alphaModFix/>
          </a:blip>
          <a:srcRect/>
          <a:stretch/>
        </p:blipFill>
        <p:spPr>
          <a:xfrm>
            <a:off x="0" y="1320724"/>
            <a:ext cx="7950626" cy="3822776"/>
          </a:xfrm>
          <a:prstGeom prst="rect">
            <a:avLst/>
          </a:prstGeom>
          <a:noFill/>
          <a:ln>
            <a:noFill/>
          </a:ln>
        </p:spPr>
      </p:pic>
      <p:sp>
        <p:nvSpPr>
          <p:cNvPr id="381" name="Google Shape;381;p41"/>
          <p:cNvSpPr txBox="1"/>
          <p:nvPr/>
        </p:nvSpPr>
        <p:spPr>
          <a:xfrm>
            <a:off x="3975313" y="2521107"/>
            <a:ext cx="45879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copy returns </a:t>
            </a:r>
            <a:r>
              <a:rPr lang="en-GB" sz="1200">
                <a:solidFill>
                  <a:schemeClr val="dk1"/>
                </a:solidFill>
                <a:latin typeface="Calibri"/>
                <a:ea typeface="Calibri"/>
                <a:cs typeface="Calibri"/>
                <a:sym typeface="Calibri"/>
              </a:rPr>
              <a:t>None</a:t>
            </a:r>
            <a:r>
              <a:rPr lang="en-GB" sz="1200" b="0" i="0">
                <a:solidFill>
                  <a:srgbClr val="000000"/>
                </a:solidFill>
                <a:latin typeface="Calibri"/>
                <a:ea typeface="Calibri"/>
                <a:cs typeface="Calibri"/>
                <a:sym typeface="Calibri"/>
              </a:rPr>
              <a:t>.</a:t>
            </a:r>
            <a:endParaRPr/>
          </a:p>
          <a:p>
            <a:pPr marL="0" marR="0" lvl="0" indent="0" algn="l" rtl="0">
              <a:spcBef>
                <a:spcPts val="0"/>
              </a:spcBef>
              <a:spcAft>
                <a:spcPts val="0"/>
              </a:spcAft>
              <a:buNone/>
            </a:pPr>
            <a:br>
              <a:rPr lang="en-GB" sz="1200">
                <a:solidFill>
                  <a:schemeClr val="dk1"/>
                </a:solidFill>
                <a:latin typeface="Calibri"/>
                <a:ea typeface="Calibri"/>
                <a:cs typeface="Calibri"/>
                <a:sym typeface="Calibri"/>
              </a:rPr>
            </a:br>
            <a:r>
              <a:rPr lang="en-GB" sz="1200" b="0" i="0">
                <a:solidFill>
                  <a:srgbClr val="000000"/>
                </a:solidFill>
                <a:latin typeface="Calibri"/>
                <a:ea typeface="Calibri"/>
                <a:cs typeface="Calibri"/>
                <a:sym typeface="Calibri"/>
              </a:rPr>
              <a:t>The view returns the original array.</a:t>
            </a:r>
            <a:endParaRPr sz="1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387" name="Google Shape;387;p42"/>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Shape</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Shape of an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shape of an array is the number of elements in each dimension.</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Get the Shape of an Array</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arrays</a:t>
            </a:r>
            <a:r>
              <a:rPr lang="en-GB" i="0">
                <a:solidFill>
                  <a:srgbClr val="000000"/>
                </a:solidFill>
                <a:latin typeface="Quattrocento Sans"/>
                <a:ea typeface="Quattrocento Sans"/>
                <a:cs typeface="Quattrocento Sans"/>
                <a:sym typeface="Quattrocento Sans"/>
              </a:rPr>
              <a:t> have an attribute called </a:t>
            </a:r>
            <a:r>
              <a:rPr lang="en-GB" b="1" i="0">
                <a:solidFill>
                  <a:srgbClr val="000000"/>
                </a:solidFill>
                <a:latin typeface="Quattrocento Sans"/>
                <a:ea typeface="Quattrocento Sans"/>
                <a:cs typeface="Quattrocento Sans"/>
                <a:sym typeface="Quattrocento Sans"/>
              </a:rPr>
              <a:t>shape</a:t>
            </a:r>
            <a:r>
              <a:rPr lang="en-GB" i="0">
                <a:solidFill>
                  <a:srgbClr val="000000"/>
                </a:solidFill>
                <a:latin typeface="Quattrocento Sans"/>
                <a:ea typeface="Quattrocento Sans"/>
                <a:cs typeface="Quattrocento Sans"/>
                <a:sym typeface="Quattrocento Sans"/>
              </a:rPr>
              <a:t> that returns a tuple with each index having the number of corresponding elements.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93" name="Google Shape;393;p43"/>
          <p:cNvPicPr preferRelativeResize="0">
            <a:picLocks noGrp="1"/>
          </p:cNvPicPr>
          <p:nvPr>
            <p:ph type="body" idx="1"/>
          </p:nvPr>
        </p:nvPicPr>
        <p:blipFill rotWithShape="1">
          <a:blip r:embed="rId3">
            <a:alphaModFix/>
          </a:blip>
          <a:srcRect/>
          <a:stretch/>
        </p:blipFill>
        <p:spPr>
          <a:xfrm>
            <a:off x="-670636" y="1367061"/>
            <a:ext cx="7891500" cy="379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399" name="Google Shape;399;p44"/>
          <p:cNvPicPr preferRelativeResize="0">
            <a:picLocks noGrp="1"/>
          </p:cNvPicPr>
          <p:nvPr>
            <p:ph type="body" idx="1"/>
          </p:nvPr>
        </p:nvPicPr>
        <p:blipFill rotWithShape="1">
          <a:blip r:embed="rId3">
            <a:alphaModFix/>
          </a:blip>
          <a:srcRect/>
          <a:stretch/>
        </p:blipFill>
        <p:spPr>
          <a:xfrm>
            <a:off x="601670" y="1197405"/>
            <a:ext cx="8259039" cy="3971065"/>
          </a:xfrm>
          <a:prstGeom prst="rect">
            <a:avLst/>
          </a:prstGeom>
          <a:noFill/>
          <a:ln>
            <a:noFill/>
          </a:ln>
        </p:spPr>
      </p:pic>
      <p:sp>
        <p:nvSpPr>
          <p:cNvPr id="400" name="Google Shape;400;p44"/>
          <p:cNvSpPr txBox="1"/>
          <p:nvPr/>
        </p:nvSpPr>
        <p:spPr>
          <a:xfrm>
            <a:off x="4419295" y="2571750"/>
            <a:ext cx="423696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Created an array </a:t>
            </a:r>
            <a:r>
              <a:rPr lang="en-GB" sz="1200">
                <a:solidFill>
                  <a:schemeClr val="dk1"/>
                </a:solidFill>
                <a:latin typeface="Calibri"/>
                <a:ea typeface="Calibri"/>
                <a:cs typeface="Calibri"/>
                <a:sym typeface="Calibri"/>
              </a:rPr>
              <a:t>2-D </a:t>
            </a:r>
            <a:r>
              <a:rPr lang="en-GB" sz="1200" b="0" i="0">
                <a:solidFill>
                  <a:srgbClr val="000000"/>
                </a:solidFill>
                <a:latin typeface="Calibri"/>
                <a:ea typeface="Calibri"/>
                <a:cs typeface="Calibri"/>
                <a:sym typeface="Calibri"/>
              </a:rPr>
              <a:t>of data type int.</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shape returns (2, 4), which means that the array has 2 dimensions, where the first dimension has 2 elements and the second has 4.</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401" name="Google Shape;401;p44"/>
          <p:cNvCxnSpPr/>
          <p:nvPr/>
        </p:nvCxnSpPr>
        <p:spPr>
          <a:xfrm rot="10800000">
            <a:off x="3961180" y="2435175"/>
            <a:ext cx="458115" cy="28928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07" name="Google Shape;407;p45"/>
          <p:cNvPicPr preferRelativeResize="0">
            <a:picLocks noGrp="1"/>
          </p:cNvPicPr>
          <p:nvPr>
            <p:ph type="body" idx="1"/>
          </p:nvPr>
        </p:nvPicPr>
        <p:blipFill rotWithShape="1">
          <a:blip r:embed="rId3">
            <a:alphaModFix/>
          </a:blip>
          <a:srcRect/>
          <a:stretch/>
        </p:blipFill>
        <p:spPr>
          <a:xfrm>
            <a:off x="653919" y="1197404"/>
            <a:ext cx="8207106" cy="3946095"/>
          </a:xfrm>
          <a:prstGeom prst="rect">
            <a:avLst/>
          </a:prstGeom>
          <a:noFill/>
          <a:ln>
            <a:noFill/>
          </a:ln>
        </p:spPr>
      </p:pic>
      <p:sp>
        <p:nvSpPr>
          <p:cNvPr id="408" name="Google Shape;408;p45"/>
          <p:cNvSpPr txBox="1"/>
          <p:nvPr/>
        </p:nvSpPr>
        <p:spPr>
          <a:xfrm>
            <a:off x="4419295" y="2571750"/>
            <a:ext cx="423696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Created an array </a:t>
            </a:r>
            <a:r>
              <a:rPr lang="en-GB" sz="1200">
                <a:solidFill>
                  <a:schemeClr val="dk1"/>
                </a:solidFill>
                <a:latin typeface="Calibri"/>
                <a:ea typeface="Calibri"/>
                <a:cs typeface="Calibri"/>
                <a:sym typeface="Calibri"/>
              </a:rPr>
              <a:t>2-D </a:t>
            </a:r>
            <a:r>
              <a:rPr lang="en-GB" sz="1200" b="0" i="0">
                <a:solidFill>
                  <a:srgbClr val="000000"/>
                </a:solidFill>
                <a:latin typeface="Calibri"/>
                <a:ea typeface="Calibri"/>
                <a:cs typeface="Calibri"/>
                <a:sym typeface="Calibri"/>
              </a:rPr>
              <a:t>using tuple of data type float.</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shape returns (2, 4), which means that the array has 2 dimensions, where the first dimension has 2 elements and the second has 4.</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409" name="Google Shape;409;p45"/>
          <p:cNvCxnSpPr/>
          <p:nvPr/>
        </p:nvCxnSpPr>
        <p:spPr>
          <a:xfrm rot="10800000">
            <a:off x="3961180" y="2435175"/>
            <a:ext cx="458115" cy="28928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15" name="Google Shape;415;p46"/>
          <p:cNvPicPr preferRelativeResize="0">
            <a:picLocks noGrp="1"/>
          </p:cNvPicPr>
          <p:nvPr>
            <p:ph type="body" idx="1"/>
          </p:nvPr>
        </p:nvPicPr>
        <p:blipFill rotWithShape="1">
          <a:blip r:embed="rId3">
            <a:alphaModFix/>
          </a:blip>
          <a:srcRect/>
          <a:stretch/>
        </p:blipFill>
        <p:spPr>
          <a:xfrm>
            <a:off x="70767" y="1349186"/>
            <a:ext cx="7891429" cy="3794313"/>
          </a:xfrm>
          <a:prstGeom prst="rect">
            <a:avLst/>
          </a:prstGeom>
          <a:noFill/>
          <a:ln>
            <a:noFill/>
          </a:ln>
        </p:spPr>
      </p:pic>
      <p:sp>
        <p:nvSpPr>
          <p:cNvPr id="416" name="Google Shape;416;p46"/>
          <p:cNvSpPr txBox="1"/>
          <p:nvPr/>
        </p:nvSpPr>
        <p:spPr>
          <a:xfrm>
            <a:off x="4113885" y="2571750"/>
            <a:ext cx="423696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Created an array </a:t>
            </a:r>
            <a:r>
              <a:rPr lang="en-GB" sz="1200">
                <a:solidFill>
                  <a:schemeClr val="dk1"/>
                </a:solidFill>
                <a:latin typeface="Calibri"/>
                <a:ea typeface="Calibri"/>
                <a:cs typeface="Calibri"/>
                <a:sym typeface="Calibri"/>
              </a:rPr>
              <a:t>5-D </a:t>
            </a:r>
            <a:r>
              <a:rPr lang="en-GB" sz="1200" b="0" i="0">
                <a:solidFill>
                  <a:srgbClr val="000000"/>
                </a:solidFill>
                <a:latin typeface="Calibri"/>
                <a:ea typeface="Calibri"/>
                <a:cs typeface="Calibri"/>
                <a:sym typeface="Calibri"/>
              </a:rPr>
              <a:t>of data type int.</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Here at index-4 we have value 4, so we can say that 5th ( 4 + 1 th) dimension has 4 elements.</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cxnSp>
        <p:nvCxnSpPr>
          <p:cNvPr id="417" name="Google Shape;417;p46"/>
          <p:cNvCxnSpPr/>
          <p:nvPr/>
        </p:nvCxnSpPr>
        <p:spPr>
          <a:xfrm rot="10800000">
            <a:off x="3655770" y="2435175"/>
            <a:ext cx="458115" cy="28928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23" name="Google Shape;423;p4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Array Shape</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Shape of an Array</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What does the shape tuple represent?</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Integers at every index tells about the number of elements the corresponding dimension has.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29" name="Google Shape;429;p4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Reshaping</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Reshaping arrays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Reshaping means changing the shape of an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shape of an array is the number of elements in each dimension.</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By reshaping we can add or remove dimensions or change number of elements in each dimension.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35" name="Google Shape;435;p49"/>
          <p:cNvPicPr preferRelativeResize="0">
            <a:picLocks noGrp="1"/>
          </p:cNvPicPr>
          <p:nvPr>
            <p:ph type="body" idx="1"/>
          </p:nvPr>
        </p:nvPicPr>
        <p:blipFill rotWithShape="1">
          <a:blip r:embed="rId3">
            <a:alphaModFix/>
          </a:blip>
          <a:srcRect/>
          <a:stretch/>
        </p:blipFill>
        <p:spPr>
          <a:xfrm>
            <a:off x="-46379" y="1197404"/>
            <a:ext cx="8207106" cy="3946095"/>
          </a:xfrm>
          <a:prstGeom prst="rect">
            <a:avLst/>
          </a:prstGeom>
          <a:noFill/>
          <a:ln>
            <a:noFill/>
          </a:ln>
        </p:spPr>
      </p:pic>
      <p:sp>
        <p:nvSpPr>
          <p:cNvPr id="436" name="Google Shape;436;p49"/>
          <p:cNvSpPr txBox="1"/>
          <p:nvPr/>
        </p:nvSpPr>
        <p:spPr>
          <a:xfrm>
            <a:off x="3923761" y="2571750"/>
            <a:ext cx="423696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Convert the 1-D array with 12 elements into a 2-D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outermost dimension will have 4 arrays, each with 3 elements:</a:t>
            </a:r>
            <a:endParaRPr/>
          </a:p>
        </p:txBody>
      </p:sp>
      <p:cxnSp>
        <p:nvCxnSpPr>
          <p:cNvPr id="437" name="Google Shape;437;p49"/>
          <p:cNvCxnSpPr/>
          <p:nvPr/>
        </p:nvCxnSpPr>
        <p:spPr>
          <a:xfrm rot="10800000">
            <a:off x="3197655" y="2571750"/>
            <a:ext cx="726106" cy="152705"/>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43" name="Google Shape;443;p50"/>
          <p:cNvPicPr preferRelativeResize="0">
            <a:picLocks noGrp="1"/>
          </p:cNvPicPr>
          <p:nvPr>
            <p:ph type="body" idx="1"/>
          </p:nvPr>
        </p:nvPicPr>
        <p:blipFill rotWithShape="1">
          <a:blip r:embed="rId3">
            <a:alphaModFix/>
          </a:blip>
          <a:srcRect/>
          <a:stretch/>
        </p:blipFill>
        <p:spPr>
          <a:xfrm>
            <a:off x="0" y="1277278"/>
            <a:ext cx="8040984" cy="3866221"/>
          </a:xfrm>
          <a:prstGeom prst="rect">
            <a:avLst/>
          </a:prstGeom>
          <a:noFill/>
          <a:ln>
            <a:noFill/>
          </a:ln>
        </p:spPr>
      </p:pic>
      <p:sp>
        <p:nvSpPr>
          <p:cNvPr id="444" name="Google Shape;444;p50"/>
          <p:cNvSpPr txBox="1"/>
          <p:nvPr/>
        </p:nvSpPr>
        <p:spPr>
          <a:xfrm>
            <a:off x="4229171" y="2724455"/>
            <a:ext cx="423696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Convert the 1-D array with 12 elements into a 2-D array.</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outermost dimension will have 2 arrays that contains 3 arrays, each with 2 elements:</a:t>
            </a:r>
            <a:endParaRPr/>
          </a:p>
        </p:txBody>
      </p:sp>
      <p:cxnSp>
        <p:nvCxnSpPr>
          <p:cNvPr id="445" name="Google Shape;445;p50"/>
          <p:cNvCxnSpPr/>
          <p:nvPr/>
        </p:nvCxnSpPr>
        <p:spPr>
          <a:xfrm rot="10800000">
            <a:off x="3503065" y="2724455"/>
            <a:ext cx="726106" cy="152705"/>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31" name="Google Shape;131;p4"/>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Char char="•"/>
            </a:pPr>
            <a:r>
              <a:rPr lang="en-GB" b="1"/>
              <a:t>NumPy Introduction</a:t>
            </a:r>
            <a:endParaRPr/>
          </a:p>
          <a:p>
            <a:pPr marL="342900" lvl="0" indent="-342900" algn="l" rtl="0">
              <a:spcBef>
                <a:spcPts val="434"/>
              </a:spcBef>
              <a:spcAft>
                <a:spcPts val="0"/>
              </a:spcAft>
              <a:buClr>
                <a:schemeClr val="dk1"/>
              </a:buClr>
              <a:buSzPct val="100000"/>
              <a:buChar char="•"/>
            </a:pPr>
            <a:r>
              <a:rPr lang="en-GB" b="1"/>
              <a:t>Why Use NumPy?</a:t>
            </a:r>
            <a:endParaRPr/>
          </a:p>
          <a:p>
            <a:pPr marL="342900" lvl="0" indent="-342900" algn="l" rtl="0">
              <a:spcBef>
                <a:spcPts val="434"/>
              </a:spcBef>
              <a:spcAft>
                <a:spcPts val="0"/>
              </a:spcAft>
              <a:buClr>
                <a:schemeClr val="dk1"/>
              </a:buClr>
              <a:buSzPct val="100000"/>
              <a:buChar char="•"/>
            </a:pPr>
            <a:r>
              <a:rPr lang="en-GB"/>
              <a:t>In Python we have lists that serve the purpose of arrays, but they are slow to process.</a:t>
            </a:r>
            <a:endParaRPr/>
          </a:p>
          <a:p>
            <a:pPr marL="342900" lvl="0" indent="-342900" algn="l" rtl="0">
              <a:spcBef>
                <a:spcPts val="434"/>
              </a:spcBef>
              <a:spcAft>
                <a:spcPts val="0"/>
              </a:spcAft>
              <a:buClr>
                <a:schemeClr val="dk1"/>
              </a:buClr>
              <a:buSzPct val="100000"/>
              <a:buChar char="•"/>
            </a:pPr>
            <a:r>
              <a:rPr lang="en-GB"/>
              <a:t>NumPy aims to provide an array object that is up to 50x faster than traditional Python lists.</a:t>
            </a:r>
            <a:endParaRPr/>
          </a:p>
          <a:p>
            <a:pPr marL="342900" lvl="0" indent="-342900" algn="l" rtl="0">
              <a:spcBef>
                <a:spcPts val="434"/>
              </a:spcBef>
              <a:spcAft>
                <a:spcPts val="0"/>
              </a:spcAft>
              <a:buClr>
                <a:schemeClr val="dk1"/>
              </a:buClr>
              <a:buSzPct val="100000"/>
              <a:buChar char="•"/>
            </a:pPr>
            <a:r>
              <a:rPr lang="en-GB"/>
              <a:t>The array object in NumPy is called ndarray, it provides a lot of supporting functions that make working with ndarray very easy.</a:t>
            </a:r>
            <a:endParaRPr/>
          </a:p>
          <a:p>
            <a:pPr marL="342900" lvl="0" indent="-342900" algn="l" rtl="0">
              <a:spcBef>
                <a:spcPts val="434"/>
              </a:spcBef>
              <a:spcAft>
                <a:spcPts val="0"/>
              </a:spcAft>
              <a:buClr>
                <a:schemeClr val="dk1"/>
              </a:buClr>
              <a:buSzPct val="100000"/>
              <a:buChar char="•"/>
            </a:pPr>
            <a:r>
              <a:rPr lang="en-GB"/>
              <a:t>Arrays are very frequently used in Machine Learning and data science, where speed and resources are very important.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51" name="Google Shape;451;p5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Array Reshaping</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Can We Reshape Into any Shape?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Yes, as long as the elements required for reshaping are equal in both shapes.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We can reshape an 8 elements 1D array into 4 elements in 2 rows 2D array but we cannot reshape it into a 3 elements 3 rows 2D array as that would require 3x3 = 9 elements.</a:t>
            </a:r>
            <a:endParaRPr/>
          </a:p>
          <a:p>
            <a:pPr marL="342900" lvl="0" indent="-165100" algn="l" rtl="0">
              <a:spcBef>
                <a:spcPts val="560"/>
              </a:spcBef>
              <a:spcAft>
                <a:spcPts val="0"/>
              </a:spcAft>
              <a:buClr>
                <a:schemeClr val="dk1"/>
              </a:buClr>
              <a:buSzPts val="2800"/>
              <a:buNone/>
            </a:pPr>
            <a:endParaRPr i="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57" name="Google Shape;457;p52"/>
          <p:cNvPicPr preferRelativeResize="0">
            <a:picLocks noGrp="1"/>
          </p:cNvPicPr>
          <p:nvPr>
            <p:ph type="body" idx="1"/>
          </p:nvPr>
        </p:nvPicPr>
        <p:blipFill rotWithShape="1">
          <a:blip r:embed="rId3">
            <a:alphaModFix/>
          </a:blip>
          <a:srcRect/>
          <a:stretch/>
        </p:blipFill>
        <p:spPr>
          <a:xfrm>
            <a:off x="640634" y="1197404"/>
            <a:ext cx="8207106" cy="39460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63" name="Google Shape;463;p5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Array Reshaping</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Returns Copy or View?</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Check if the returned array is a copy or a view:</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The example below returns the original array, so it is a view.</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69" name="Google Shape;469;p54"/>
          <p:cNvPicPr preferRelativeResize="0">
            <a:picLocks noGrp="1"/>
          </p:cNvPicPr>
          <p:nvPr>
            <p:ph type="body" idx="1"/>
          </p:nvPr>
        </p:nvPicPr>
        <p:blipFill rotWithShape="1">
          <a:blip r:embed="rId3">
            <a:alphaModFix/>
          </a:blip>
          <a:srcRect/>
          <a:stretch/>
        </p:blipFill>
        <p:spPr>
          <a:xfrm>
            <a:off x="918680" y="1349375"/>
            <a:ext cx="7306640" cy="35131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75" name="Google Shape;475;p5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Reshaping</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Unknown Dimension</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You are allowed to have one "unknown" dimension.</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Meaning that you do not have to specify an exact number for one of the dimensions in the reshape method.</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Pass -1 as the value, and NumPy will calculate this number for you.</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81" name="Google Shape;481;p56"/>
          <p:cNvPicPr preferRelativeResize="0">
            <a:picLocks noGrp="1"/>
          </p:cNvPicPr>
          <p:nvPr>
            <p:ph type="body" idx="1"/>
          </p:nvPr>
        </p:nvPicPr>
        <p:blipFill rotWithShape="1">
          <a:blip r:embed="rId3">
            <a:alphaModFix/>
          </a:blip>
          <a:srcRect/>
          <a:stretch/>
        </p:blipFill>
        <p:spPr>
          <a:xfrm>
            <a:off x="918680" y="1349375"/>
            <a:ext cx="7306640" cy="3513138"/>
          </a:xfrm>
          <a:prstGeom prst="rect">
            <a:avLst/>
          </a:prstGeom>
          <a:noFill/>
          <a:ln>
            <a:noFill/>
          </a:ln>
        </p:spPr>
      </p:pic>
      <p:sp>
        <p:nvSpPr>
          <p:cNvPr id="482" name="Google Shape;482;p56"/>
          <p:cNvSpPr txBox="1"/>
          <p:nvPr/>
        </p:nvSpPr>
        <p:spPr>
          <a:xfrm>
            <a:off x="3914787" y="2571750"/>
            <a:ext cx="45879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Convert 1D array with 8 elements to 3D array with 2x2 elements.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We can not pass </a:t>
            </a:r>
            <a:r>
              <a:rPr lang="en-GB" sz="1200">
                <a:solidFill>
                  <a:schemeClr val="dk1"/>
                </a:solidFill>
                <a:latin typeface="Calibri"/>
                <a:ea typeface="Calibri"/>
                <a:cs typeface="Calibri"/>
                <a:sym typeface="Calibri"/>
              </a:rPr>
              <a:t>-1</a:t>
            </a:r>
            <a:r>
              <a:rPr lang="en-GB" sz="1200" b="0" i="0">
                <a:solidFill>
                  <a:srgbClr val="000000"/>
                </a:solidFill>
                <a:latin typeface="Calibri"/>
                <a:ea typeface="Calibri"/>
                <a:cs typeface="Calibri"/>
                <a:sym typeface="Calibri"/>
              </a:rPr>
              <a:t> to more than one dimension.</a:t>
            </a:r>
            <a:endParaRPr sz="12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488" name="Google Shape;488;p5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Reshaping</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Flattening the arrays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Flattening array means converting a multidimensional array into a 1D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use reshape(-1) to do this.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There are a lot of functions for changing the shapes of arrays in numpy </a:t>
            </a:r>
            <a:r>
              <a:rPr lang="en-GB" b="1" i="0">
                <a:solidFill>
                  <a:srgbClr val="000000"/>
                </a:solidFill>
                <a:latin typeface="Quattrocento Sans"/>
                <a:ea typeface="Quattrocento Sans"/>
                <a:cs typeface="Quattrocento Sans"/>
                <a:sym typeface="Quattrocento Sans"/>
              </a:rPr>
              <a:t>flatten</a:t>
            </a:r>
            <a:r>
              <a:rPr lang="en-GB" i="0">
                <a:solidFill>
                  <a:srgbClr val="000000"/>
                </a:solidFill>
                <a:latin typeface="Quattrocento Sans"/>
                <a:ea typeface="Quattrocento Sans"/>
                <a:cs typeface="Quattrocento Sans"/>
                <a:sym typeface="Quattrocento Sans"/>
              </a:rPr>
              <a:t>, </a:t>
            </a:r>
            <a:r>
              <a:rPr lang="en-GB" b="1" i="0">
                <a:solidFill>
                  <a:srgbClr val="000000"/>
                </a:solidFill>
                <a:latin typeface="Quattrocento Sans"/>
                <a:ea typeface="Quattrocento Sans"/>
                <a:cs typeface="Quattrocento Sans"/>
                <a:sym typeface="Quattrocento Sans"/>
              </a:rPr>
              <a:t>ravel</a:t>
            </a:r>
            <a:r>
              <a:rPr lang="en-GB" i="0">
                <a:solidFill>
                  <a:srgbClr val="000000"/>
                </a:solidFill>
                <a:latin typeface="Quattrocento Sans"/>
                <a:ea typeface="Quattrocento Sans"/>
                <a:cs typeface="Quattrocento Sans"/>
                <a:sym typeface="Quattrocento Sans"/>
              </a:rPr>
              <a:t> and also for rearranging the elements </a:t>
            </a:r>
            <a:r>
              <a:rPr lang="en-GB" b="1" i="0">
                <a:solidFill>
                  <a:srgbClr val="000000"/>
                </a:solidFill>
                <a:latin typeface="Quattrocento Sans"/>
                <a:ea typeface="Quattrocento Sans"/>
                <a:cs typeface="Quattrocento Sans"/>
                <a:sym typeface="Quattrocento Sans"/>
              </a:rPr>
              <a:t>rot90</a:t>
            </a:r>
            <a:r>
              <a:rPr lang="en-GB" i="0">
                <a:solidFill>
                  <a:srgbClr val="000000"/>
                </a:solidFill>
                <a:latin typeface="Quattrocento Sans"/>
                <a:ea typeface="Quattrocento Sans"/>
                <a:cs typeface="Quattrocento Sans"/>
                <a:sym typeface="Quattrocento Sans"/>
              </a:rPr>
              <a:t>, </a:t>
            </a:r>
            <a:r>
              <a:rPr lang="en-GB" b="1" i="0">
                <a:solidFill>
                  <a:srgbClr val="000000"/>
                </a:solidFill>
                <a:latin typeface="Quattrocento Sans"/>
                <a:ea typeface="Quattrocento Sans"/>
                <a:cs typeface="Quattrocento Sans"/>
                <a:sym typeface="Quattrocento Sans"/>
              </a:rPr>
              <a:t>flip</a:t>
            </a:r>
            <a:r>
              <a:rPr lang="en-GB" i="0">
                <a:solidFill>
                  <a:srgbClr val="000000"/>
                </a:solidFill>
                <a:latin typeface="Quattrocento Sans"/>
                <a:ea typeface="Quattrocento Sans"/>
                <a:cs typeface="Quattrocento Sans"/>
                <a:sym typeface="Quattrocento Sans"/>
              </a:rPr>
              <a:t>, </a:t>
            </a:r>
            <a:r>
              <a:rPr lang="en-GB" b="1" i="0">
                <a:solidFill>
                  <a:srgbClr val="000000"/>
                </a:solidFill>
                <a:latin typeface="Quattrocento Sans"/>
                <a:ea typeface="Quattrocento Sans"/>
                <a:cs typeface="Quattrocento Sans"/>
                <a:sym typeface="Quattrocento Sans"/>
              </a:rPr>
              <a:t>fliplr</a:t>
            </a:r>
            <a:r>
              <a:rPr lang="en-GB" i="0">
                <a:solidFill>
                  <a:srgbClr val="000000"/>
                </a:solidFill>
                <a:latin typeface="Quattrocento Sans"/>
                <a:ea typeface="Quattrocento Sans"/>
                <a:cs typeface="Quattrocento Sans"/>
                <a:sym typeface="Quattrocento Sans"/>
              </a:rPr>
              <a:t>, </a:t>
            </a:r>
            <a:r>
              <a:rPr lang="en-GB" b="1" i="0">
                <a:solidFill>
                  <a:srgbClr val="000000"/>
                </a:solidFill>
                <a:latin typeface="Quattrocento Sans"/>
                <a:ea typeface="Quattrocento Sans"/>
                <a:cs typeface="Quattrocento Sans"/>
                <a:sym typeface="Quattrocento Sans"/>
              </a:rPr>
              <a:t>flipud</a:t>
            </a:r>
            <a:r>
              <a:rPr lang="en-GB" i="0">
                <a:solidFill>
                  <a:srgbClr val="000000"/>
                </a:solidFill>
                <a:latin typeface="Quattrocento Sans"/>
                <a:ea typeface="Quattrocento Sans"/>
                <a:cs typeface="Quattrocento Sans"/>
                <a:sym typeface="Quattrocento Sans"/>
              </a:rPr>
              <a:t> etc.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494" name="Google Shape;494;p58"/>
          <p:cNvPicPr preferRelativeResize="0">
            <a:picLocks noGrp="1"/>
          </p:cNvPicPr>
          <p:nvPr>
            <p:ph type="body" idx="1"/>
          </p:nvPr>
        </p:nvPicPr>
        <p:blipFill rotWithShape="1">
          <a:blip r:embed="rId3">
            <a:alphaModFix/>
          </a:blip>
          <a:srcRect/>
          <a:stretch/>
        </p:blipFill>
        <p:spPr>
          <a:xfrm>
            <a:off x="8992" y="1308806"/>
            <a:ext cx="7975412" cy="383469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00" name="Google Shape;500;p59"/>
          <p:cNvSpPr txBox="1">
            <a:spLocks noGrp="1"/>
          </p:cNvSpPr>
          <p:nvPr>
            <p:ph type="body" idx="1"/>
          </p:nvPr>
        </p:nvSpPr>
        <p:spPr>
          <a:xfrm>
            <a:off x="601670" y="1350110"/>
            <a:ext cx="7940660" cy="3664920"/>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Iterating</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Iterating means going through elements one by one.</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As we deal with multi-dimensional arrays in numpy, we can do this using basic for loop of python.</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we iterate on a 1-D array it will go through each element one by one.</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a 2-D array it will go through all the rows.</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we iterate on a n-D array it will go through n-1th dimension one by one.</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To return the actual values, the scalars, we have to iterate the arrays in each dimension.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06" name="Google Shape;506;p6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Iterating</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Iterating Arrays Using nditer()</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function nditer() is a helping function that can be used from very basic to very advanced iterations. It solves some basic issues which we face in iteration, lets go through it with examples.</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Iterating on Each Scalar Element</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basic for loops, iterating through each scalar of an array we need to use n for loops which can be difficult to write for arrays with very high dimensionality.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37" name="Google Shape;137;p6"/>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Char char="•"/>
            </a:pPr>
            <a:r>
              <a:rPr lang="en-GB" b="1"/>
              <a:t>NumPy Introduction</a:t>
            </a:r>
            <a:endParaRPr/>
          </a:p>
          <a:p>
            <a:pPr marL="342900" lvl="0" indent="-342900" algn="l" rtl="0">
              <a:spcBef>
                <a:spcPts val="476"/>
              </a:spcBef>
              <a:spcAft>
                <a:spcPts val="0"/>
              </a:spcAft>
              <a:buClr>
                <a:schemeClr val="dk1"/>
              </a:buClr>
              <a:buSzPct val="100000"/>
              <a:buChar char="•"/>
            </a:pPr>
            <a:r>
              <a:rPr lang="en-GB" b="1"/>
              <a:t>Which Language is NumPy written in?</a:t>
            </a:r>
            <a:endParaRPr/>
          </a:p>
          <a:p>
            <a:pPr marL="342900" lvl="0" indent="-342900" algn="l" rtl="0">
              <a:spcBef>
                <a:spcPts val="476"/>
              </a:spcBef>
              <a:spcAft>
                <a:spcPts val="0"/>
              </a:spcAft>
              <a:buClr>
                <a:schemeClr val="dk1"/>
              </a:buClr>
              <a:buSzPct val="100000"/>
              <a:buChar char="•"/>
            </a:pPr>
            <a:r>
              <a:rPr lang="en-GB"/>
              <a:t>NumPy is a Python library and is written partially in Python, but most of the parts that require fast computation are written in C or C++.</a:t>
            </a:r>
            <a:endParaRPr/>
          </a:p>
          <a:p>
            <a:pPr marL="342900" lvl="0" indent="-342900" algn="l" rtl="0">
              <a:spcBef>
                <a:spcPts val="476"/>
              </a:spcBef>
              <a:spcAft>
                <a:spcPts val="0"/>
              </a:spcAft>
              <a:buClr>
                <a:schemeClr val="dk1"/>
              </a:buClr>
              <a:buSzPct val="100000"/>
              <a:buChar char="•"/>
            </a:pPr>
            <a:r>
              <a:rPr lang="en-GB" b="1"/>
              <a:t>Where is the NumPy Codebase?</a:t>
            </a:r>
            <a:endParaRPr/>
          </a:p>
          <a:p>
            <a:pPr marL="342900" lvl="0" indent="-342900" algn="l" rtl="0">
              <a:spcBef>
                <a:spcPts val="476"/>
              </a:spcBef>
              <a:spcAft>
                <a:spcPts val="0"/>
              </a:spcAft>
              <a:buClr>
                <a:schemeClr val="dk1"/>
              </a:buClr>
              <a:buSzPct val="100000"/>
              <a:buChar char="•"/>
            </a:pPr>
            <a:r>
              <a:rPr lang="en-GB"/>
              <a:t>The source code for NumPy is located at this github repository https://github.com/numpy/numpy</a:t>
            </a:r>
            <a:endParaRPr/>
          </a:p>
          <a:p>
            <a:pPr marL="342900" lvl="0" indent="-342900" algn="l" rtl="0">
              <a:spcBef>
                <a:spcPts val="476"/>
              </a:spcBef>
              <a:spcAft>
                <a:spcPts val="0"/>
              </a:spcAft>
              <a:buClr>
                <a:schemeClr val="dk1"/>
              </a:buClr>
              <a:buSzPct val="100000"/>
              <a:buChar char="•"/>
            </a:pPr>
            <a:r>
              <a:rPr lang="en-GB"/>
              <a:t>github: enables many people to work on the same codebase.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12" name="Google Shape;512;p61"/>
          <p:cNvSpPr txBox="1"/>
          <p:nvPr/>
        </p:nvSpPr>
        <p:spPr>
          <a:xfrm>
            <a:off x="3197655" y="1502815"/>
            <a:ext cx="4587948"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Iterate on the elements of the following 1-D array.</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Iterate on the elements of the following 2-D array</a:t>
            </a:r>
            <a:r>
              <a:rPr lang="en-GB" sz="1200">
                <a:solidFill>
                  <a:srgbClr val="000000"/>
                </a:solidFill>
                <a:latin typeface="Calibri"/>
                <a:ea typeface="Calibri"/>
                <a:cs typeface="Calibri"/>
                <a:sym typeface="Calibri"/>
              </a:rPr>
              <a:t>.</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Iterate on each scalar element of the 2-D array</a:t>
            </a:r>
            <a:r>
              <a:rPr lang="en-GB" sz="1200">
                <a:solidFill>
                  <a:srgbClr val="000000"/>
                </a:solidFill>
                <a:latin typeface="Calibri"/>
                <a:ea typeface="Calibri"/>
                <a:cs typeface="Calibri"/>
                <a:sym typeface="Calibri"/>
              </a:rPr>
              <a:t>.</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In a 3-D array it will go through all the 2-D arrays.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To return the actual values, the scalars, we have to iterate the arrays in each dimension. Iterate down to the scalars.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513" name="Google Shape;513;p61"/>
          <p:cNvPicPr preferRelativeResize="0">
            <a:picLocks noGrp="1"/>
          </p:cNvPicPr>
          <p:nvPr>
            <p:ph type="body" idx="1"/>
          </p:nvPr>
        </p:nvPicPr>
        <p:blipFill rotWithShape="1">
          <a:blip r:embed="rId3">
            <a:alphaModFix/>
          </a:blip>
          <a:srcRect/>
          <a:stretch/>
        </p:blipFill>
        <p:spPr>
          <a:xfrm>
            <a:off x="1087796" y="1425904"/>
            <a:ext cx="3213900" cy="3946200"/>
          </a:xfrm>
          <a:prstGeom prst="rect">
            <a:avLst/>
          </a:prstGeom>
          <a:noFill/>
          <a:ln>
            <a:noFill/>
          </a:ln>
        </p:spPr>
      </p:pic>
      <p:cxnSp>
        <p:nvCxnSpPr>
          <p:cNvPr id="514" name="Google Shape;514;p61"/>
          <p:cNvCxnSpPr/>
          <p:nvPr/>
        </p:nvCxnSpPr>
        <p:spPr>
          <a:xfrm flipH="1">
            <a:off x="3930043" y="999873"/>
            <a:ext cx="2206800" cy="305400"/>
          </a:xfrm>
          <a:prstGeom prst="straightConnector1">
            <a:avLst/>
          </a:prstGeom>
          <a:noFill/>
          <a:ln w="9525" cap="flat" cmpd="sng">
            <a:solidFill>
              <a:srgbClr val="4A7DBA"/>
            </a:solidFill>
            <a:prstDash val="solid"/>
            <a:round/>
            <a:headEnd type="none" w="sm" len="sm"/>
            <a:tailEnd type="triangle" w="med" len="med"/>
          </a:ln>
        </p:spPr>
      </p:cxnSp>
      <p:cxnSp>
        <p:nvCxnSpPr>
          <p:cNvPr id="515" name="Google Shape;515;p61"/>
          <p:cNvCxnSpPr/>
          <p:nvPr/>
        </p:nvCxnSpPr>
        <p:spPr>
          <a:xfrm flipH="1">
            <a:off x="4903880" y="2022416"/>
            <a:ext cx="2189400" cy="147300"/>
          </a:xfrm>
          <a:prstGeom prst="straightConnector1">
            <a:avLst/>
          </a:prstGeom>
          <a:noFill/>
          <a:ln w="9525" cap="flat" cmpd="sng">
            <a:solidFill>
              <a:srgbClr val="4A7DBA"/>
            </a:solidFill>
            <a:prstDash val="solid"/>
            <a:round/>
            <a:headEnd type="none" w="sm" len="sm"/>
            <a:tailEnd type="triangle" w="med" len="med"/>
          </a:ln>
        </p:spPr>
      </p:cxnSp>
      <p:cxnSp>
        <p:nvCxnSpPr>
          <p:cNvPr id="516" name="Google Shape;516;p61"/>
          <p:cNvCxnSpPr/>
          <p:nvPr/>
        </p:nvCxnSpPr>
        <p:spPr>
          <a:xfrm rot="10800000">
            <a:off x="4903918" y="2408940"/>
            <a:ext cx="2189400" cy="0"/>
          </a:xfrm>
          <a:prstGeom prst="straightConnector1">
            <a:avLst/>
          </a:prstGeom>
          <a:noFill/>
          <a:ln w="9525" cap="flat" cmpd="sng">
            <a:solidFill>
              <a:srgbClr val="4A7DBA"/>
            </a:solidFill>
            <a:prstDash val="solid"/>
            <a:round/>
            <a:headEnd type="none" w="sm" len="sm"/>
            <a:tailEnd type="triangle" w="med" len="med"/>
          </a:ln>
        </p:spPr>
      </p:cxnSp>
      <p:cxnSp>
        <p:nvCxnSpPr>
          <p:cNvPr id="517" name="Google Shape;517;p61"/>
          <p:cNvCxnSpPr/>
          <p:nvPr/>
        </p:nvCxnSpPr>
        <p:spPr>
          <a:xfrm rot="10800000">
            <a:off x="4020180" y="2571755"/>
            <a:ext cx="1221600" cy="0"/>
          </a:xfrm>
          <a:prstGeom prst="straightConnector1">
            <a:avLst/>
          </a:prstGeom>
          <a:noFill/>
          <a:ln w="9525" cap="flat" cmpd="sng">
            <a:solidFill>
              <a:srgbClr val="4A7DBA"/>
            </a:solidFill>
            <a:prstDash val="solid"/>
            <a:round/>
            <a:headEnd type="none" w="sm" len="sm"/>
            <a:tailEnd type="triangle" w="med" len="med"/>
          </a:ln>
        </p:spPr>
      </p:cxnSp>
      <p:cxnSp>
        <p:nvCxnSpPr>
          <p:cNvPr id="518" name="Google Shape;518;p61"/>
          <p:cNvCxnSpPr/>
          <p:nvPr/>
        </p:nvCxnSpPr>
        <p:spPr>
          <a:xfrm rot="10800000">
            <a:off x="6421721" y="1502829"/>
            <a:ext cx="2232900" cy="2697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24" name="Google Shape;524;p62"/>
          <p:cNvPicPr preferRelativeResize="0">
            <a:picLocks noGrp="1"/>
          </p:cNvPicPr>
          <p:nvPr>
            <p:ph type="body" idx="1"/>
          </p:nvPr>
        </p:nvPicPr>
        <p:blipFill rotWithShape="1">
          <a:blip r:embed="rId3">
            <a:alphaModFix/>
          </a:blip>
          <a:srcRect/>
          <a:stretch/>
        </p:blipFill>
        <p:spPr>
          <a:xfrm>
            <a:off x="1144600" y="1176305"/>
            <a:ext cx="3359400" cy="3967200"/>
          </a:xfrm>
          <a:prstGeom prst="rect">
            <a:avLst/>
          </a:prstGeom>
          <a:noFill/>
          <a:ln>
            <a:noFill/>
          </a:ln>
        </p:spPr>
      </p:pic>
      <p:sp>
        <p:nvSpPr>
          <p:cNvPr id="525" name="Google Shape;525;p62"/>
          <p:cNvSpPr txBox="1"/>
          <p:nvPr/>
        </p:nvSpPr>
        <p:spPr>
          <a:xfrm>
            <a:off x="4107087" y="1960930"/>
            <a:ext cx="45879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Iterate through the following 3-D array.</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cxnSp>
        <p:nvCxnSpPr>
          <p:cNvPr id="526" name="Google Shape;526;p62"/>
          <p:cNvCxnSpPr/>
          <p:nvPr/>
        </p:nvCxnSpPr>
        <p:spPr>
          <a:xfrm flipH="1">
            <a:off x="1917605" y="2057313"/>
            <a:ext cx="2206945" cy="30541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32" name="Google Shape;532;p6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Array Iterating</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Iterating Array With Different Data Types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use </a:t>
            </a:r>
            <a:r>
              <a:rPr lang="en-GB" b="1" i="0">
                <a:solidFill>
                  <a:srgbClr val="000000"/>
                </a:solidFill>
                <a:latin typeface="Quattrocento Sans"/>
                <a:ea typeface="Quattrocento Sans"/>
                <a:cs typeface="Quattrocento Sans"/>
                <a:sym typeface="Quattrocento Sans"/>
              </a:rPr>
              <a:t>op_dtypes</a:t>
            </a:r>
            <a:r>
              <a:rPr lang="en-GB" i="0">
                <a:solidFill>
                  <a:srgbClr val="000000"/>
                </a:solidFill>
                <a:latin typeface="Quattrocento Sans"/>
                <a:ea typeface="Quattrocento Sans"/>
                <a:cs typeface="Quattrocento Sans"/>
                <a:sym typeface="Quattrocento Sans"/>
              </a:rPr>
              <a:t> argument and pass it the expected datatype to change the datatype of elements while iterating.</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NumPy does not change the data type of the element in-place (where the element is in array) so it needs some other space to perform this action, that extra space is called buffer, and in order to enable it in nditer() we pass flags=['buffered'].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38" name="Google Shape;538;p64"/>
          <p:cNvPicPr preferRelativeResize="0">
            <a:picLocks noGrp="1"/>
          </p:cNvPicPr>
          <p:nvPr>
            <p:ph type="body" idx="1"/>
          </p:nvPr>
        </p:nvPicPr>
        <p:blipFill rotWithShape="1">
          <a:blip r:embed="rId3">
            <a:alphaModFix/>
          </a:blip>
          <a:srcRect/>
          <a:stretch/>
        </p:blipFill>
        <p:spPr>
          <a:xfrm>
            <a:off x="39881" y="1224238"/>
            <a:ext cx="7762817" cy="3790792"/>
          </a:xfrm>
          <a:prstGeom prst="rect">
            <a:avLst/>
          </a:prstGeom>
          <a:noFill/>
          <a:ln>
            <a:noFill/>
          </a:ln>
        </p:spPr>
      </p:pic>
      <p:sp>
        <p:nvSpPr>
          <p:cNvPr id="539" name="Google Shape;539;p64"/>
          <p:cNvSpPr txBox="1"/>
          <p:nvPr/>
        </p:nvSpPr>
        <p:spPr>
          <a:xfrm>
            <a:off x="5508724" y="2419045"/>
            <a:ext cx="45879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Iterate through the following 3-D array.</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cxnSp>
        <p:nvCxnSpPr>
          <p:cNvPr id="540" name="Google Shape;540;p64"/>
          <p:cNvCxnSpPr/>
          <p:nvPr/>
        </p:nvCxnSpPr>
        <p:spPr>
          <a:xfrm flipH="1">
            <a:off x="3319242" y="2515428"/>
            <a:ext cx="2206945" cy="30541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46" name="Google Shape;546;p6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Array Iterating</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Enumerated Iteration Using ndenumerate()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Enumeration means mentioning sequence number of somethings one by one.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Sometimes we require </a:t>
            </a:r>
            <a:r>
              <a:rPr lang="en-GB" b="1" i="0">
                <a:solidFill>
                  <a:srgbClr val="000000"/>
                </a:solidFill>
                <a:latin typeface="Quattrocento Sans"/>
                <a:ea typeface="Quattrocento Sans"/>
                <a:cs typeface="Quattrocento Sans"/>
                <a:sym typeface="Quattrocento Sans"/>
              </a:rPr>
              <a:t>corresponding index of the element</a:t>
            </a:r>
            <a:r>
              <a:rPr lang="en-GB" i="0">
                <a:solidFill>
                  <a:srgbClr val="000000"/>
                </a:solidFill>
                <a:latin typeface="Quattrocento Sans"/>
                <a:ea typeface="Quattrocento Sans"/>
                <a:cs typeface="Quattrocento Sans"/>
                <a:sym typeface="Quattrocento Sans"/>
              </a:rPr>
              <a:t> while iterating, the </a:t>
            </a:r>
            <a:r>
              <a:rPr lang="en-GB" b="1" i="0">
                <a:solidFill>
                  <a:srgbClr val="000000"/>
                </a:solidFill>
                <a:latin typeface="Quattrocento Sans"/>
                <a:ea typeface="Quattrocento Sans"/>
                <a:cs typeface="Quattrocento Sans"/>
                <a:sym typeface="Quattrocento Sans"/>
              </a:rPr>
              <a:t>ndenumerate() </a:t>
            </a:r>
            <a:r>
              <a:rPr lang="en-GB" i="0">
                <a:solidFill>
                  <a:srgbClr val="000000"/>
                </a:solidFill>
                <a:latin typeface="Quattrocento Sans"/>
                <a:ea typeface="Quattrocento Sans"/>
                <a:cs typeface="Quattrocento Sans"/>
                <a:sym typeface="Quattrocento Sans"/>
              </a:rPr>
              <a:t>method can be used for those usecases.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52" name="Google Shape;552;p66" descr="python array and axis - source oreilly"/>
          <p:cNvPicPr preferRelativeResize="0"/>
          <p:nvPr/>
        </p:nvPicPr>
        <p:blipFill rotWithShape="1">
          <a:blip r:embed="rId3">
            <a:alphaModFix/>
          </a:blip>
          <a:srcRect/>
          <a:stretch/>
        </p:blipFill>
        <p:spPr>
          <a:xfrm>
            <a:off x="940136" y="1515191"/>
            <a:ext cx="6685964" cy="35212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58" name="Google Shape;558;p67"/>
          <p:cNvPicPr preferRelativeResize="0">
            <a:picLocks noGrp="1"/>
          </p:cNvPicPr>
          <p:nvPr>
            <p:ph type="body" idx="1"/>
          </p:nvPr>
        </p:nvPicPr>
        <p:blipFill rotWithShape="1">
          <a:blip r:embed="rId3">
            <a:alphaModFix/>
          </a:blip>
          <a:srcRect/>
          <a:stretch/>
        </p:blipFill>
        <p:spPr>
          <a:xfrm>
            <a:off x="0" y="1197404"/>
            <a:ext cx="3820361" cy="394609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64" name="Google Shape;564;p6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Joining NumPy Arrays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Joining means putting contents of two or more arrays in a single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SQL we join tables based on a key, whereas in NumPy we join arrays by axes.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pass a sequence of arrays that we want to join to the </a:t>
            </a:r>
            <a:r>
              <a:rPr lang="en-GB" b="1" i="0">
                <a:solidFill>
                  <a:srgbClr val="000000"/>
                </a:solidFill>
                <a:latin typeface="Quattrocento Sans"/>
                <a:ea typeface="Quattrocento Sans"/>
                <a:cs typeface="Quattrocento Sans"/>
                <a:sym typeface="Quattrocento Sans"/>
              </a:rPr>
              <a:t>concatenate()</a:t>
            </a:r>
            <a:r>
              <a:rPr lang="en-GB" i="0">
                <a:solidFill>
                  <a:srgbClr val="000000"/>
                </a:solidFill>
                <a:latin typeface="Quattrocento Sans"/>
                <a:ea typeface="Quattrocento Sans"/>
                <a:cs typeface="Quattrocento Sans"/>
                <a:sym typeface="Quattrocento Sans"/>
              </a:rPr>
              <a:t> function, along with the axis. If axis is not explicitly passed, it is taken as 0.</a:t>
            </a:r>
            <a:endParaRPr/>
          </a:p>
          <a:p>
            <a:pPr marL="342900" lvl="0" indent="-178435" algn="l" rtl="0">
              <a:spcBef>
                <a:spcPts val="518"/>
              </a:spcBef>
              <a:spcAft>
                <a:spcPts val="0"/>
              </a:spcAft>
              <a:buClr>
                <a:schemeClr val="dk1"/>
              </a:buClr>
              <a:buSzPct val="100000"/>
              <a:buNone/>
            </a:pPr>
            <a:endParaRPr b="1" i="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70" name="Google Shape;570;p69"/>
          <p:cNvPicPr preferRelativeResize="0">
            <a:picLocks noGrp="1"/>
          </p:cNvPicPr>
          <p:nvPr>
            <p:ph type="body" idx="1"/>
          </p:nvPr>
        </p:nvPicPr>
        <p:blipFill rotWithShape="1">
          <a:blip r:embed="rId3">
            <a:alphaModFix/>
          </a:blip>
          <a:srcRect/>
          <a:stretch/>
        </p:blipFill>
        <p:spPr>
          <a:xfrm>
            <a:off x="-1" y="1197405"/>
            <a:ext cx="2668117" cy="3946095"/>
          </a:xfrm>
          <a:prstGeom prst="rect">
            <a:avLst/>
          </a:prstGeom>
          <a:noFill/>
          <a:ln>
            <a:noFill/>
          </a:ln>
        </p:spPr>
      </p:pic>
      <p:sp>
        <p:nvSpPr>
          <p:cNvPr id="571" name="Google Shape;571;p69"/>
          <p:cNvSpPr txBox="1"/>
          <p:nvPr/>
        </p:nvSpPr>
        <p:spPr>
          <a:xfrm>
            <a:off x="2739540" y="2625022"/>
            <a:ext cx="458794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Join two 1-D arrays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Join two 2-D arrays along rows (axis=0).</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Join two 2-D arrays along columns (axis=1).</a:t>
            </a:r>
            <a:endParaRPr sz="1200">
              <a:solidFill>
                <a:schemeClr val="dk1"/>
              </a:solidFill>
              <a:latin typeface="Calibri"/>
              <a:ea typeface="Calibri"/>
              <a:cs typeface="Calibri"/>
              <a:sym typeface="Calibri"/>
            </a:endParaRPr>
          </a:p>
        </p:txBody>
      </p:sp>
      <p:pic>
        <p:nvPicPr>
          <p:cNvPr id="572" name="Google Shape;572;p69" descr="An example of NumPy concatenate with axis = 0."/>
          <p:cNvPicPr preferRelativeResize="0"/>
          <p:nvPr/>
        </p:nvPicPr>
        <p:blipFill rotWithShape="1">
          <a:blip r:embed="rId4">
            <a:alphaModFix/>
          </a:blip>
          <a:srcRect/>
          <a:stretch/>
        </p:blipFill>
        <p:spPr>
          <a:xfrm>
            <a:off x="5890542" y="1221641"/>
            <a:ext cx="2999196" cy="1808224"/>
          </a:xfrm>
          <a:prstGeom prst="rect">
            <a:avLst/>
          </a:prstGeom>
          <a:noFill/>
          <a:ln>
            <a:noFill/>
          </a:ln>
        </p:spPr>
      </p:pic>
      <p:pic>
        <p:nvPicPr>
          <p:cNvPr id="573" name="Google Shape;573;p69" descr="An example of NumPy concatenate with axis = 1."/>
          <p:cNvPicPr preferRelativeResize="0"/>
          <p:nvPr/>
        </p:nvPicPr>
        <p:blipFill rotWithShape="1">
          <a:blip r:embed="rId5">
            <a:alphaModFix/>
          </a:blip>
          <a:srcRect/>
          <a:stretch/>
        </p:blipFill>
        <p:spPr>
          <a:xfrm>
            <a:off x="6109799" y="3080574"/>
            <a:ext cx="2824110" cy="2087161"/>
          </a:xfrm>
          <a:prstGeom prst="rect">
            <a:avLst/>
          </a:prstGeom>
          <a:noFill/>
          <a:ln>
            <a:noFill/>
          </a:ln>
        </p:spPr>
      </p:pic>
      <p:pic>
        <p:nvPicPr>
          <p:cNvPr id="574" name="Google Shape;574;p69" descr="An image that shows that 1-d NumPy arrays have 1 axis, axis 0."/>
          <p:cNvPicPr preferRelativeResize="0"/>
          <p:nvPr/>
        </p:nvPicPr>
        <p:blipFill rotWithShape="1">
          <a:blip r:embed="rId6">
            <a:alphaModFix/>
          </a:blip>
          <a:srcRect/>
          <a:stretch/>
        </p:blipFill>
        <p:spPr>
          <a:xfrm>
            <a:off x="2892245" y="1256951"/>
            <a:ext cx="1912148" cy="126152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80" name="Google Shape;580;p7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Joining NumPy Arrays</a:t>
            </a:r>
            <a:endParaRPr/>
          </a:p>
          <a:p>
            <a:pPr marL="342900" lvl="0" indent="-342900" algn="l" rtl="0">
              <a:spcBef>
                <a:spcPts val="47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Joining Arrays Using Stack Functions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Stacking is same as concatenation, the only difference is that stacking is done along a new axis.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concatenate two 1-D arrays along the second axis which would result in putting them one over the other, ie. stacking.</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pass a sequence of arrays that we want to join to the </a:t>
            </a:r>
            <a:r>
              <a:rPr lang="en-GB" b="1" i="0">
                <a:solidFill>
                  <a:srgbClr val="000000"/>
                </a:solidFill>
                <a:latin typeface="Quattrocento Sans"/>
                <a:ea typeface="Quattrocento Sans"/>
                <a:cs typeface="Quattrocento Sans"/>
                <a:sym typeface="Quattrocento Sans"/>
              </a:rPr>
              <a:t>stack()</a:t>
            </a:r>
            <a:r>
              <a:rPr lang="en-GB" i="0">
                <a:solidFill>
                  <a:srgbClr val="000000"/>
                </a:solidFill>
                <a:latin typeface="Quattrocento Sans"/>
                <a:ea typeface="Quattrocento Sans"/>
                <a:cs typeface="Quattrocento Sans"/>
                <a:sym typeface="Quattrocento Sans"/>
              </a:rPr>
              <a:t> method along with the axis. If axis is not explicitly passed it is taken as 0.</a:t>
            </a:r>
            <a:endParaRPr b="1" i="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43" name="Google Shape;143;p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Char char="•"/>
            </a:pPr>
            <a:r>
              <a:rPr lang="en-GB" b="1"/>
              <a:t>Installation of NumPy</a:t>
            </a:r>
            <a:endParaRPr/>
          </a:p>
          <a:p>
            <a:pPr marL="342900" lvl="0" indent="-342900" algn="l" rtl="0">
              <a:spcBef>
                <a:spcPts val="518"/>
              </a:spcBef>
              <a:spcAft>
                <a:spcPts val="0"/>
              </a:spcAft>
              <a:buClr>
                <a:schemeClr val="dk1"/>
              </a:buClr>
              <a:buSzPct val="100000"/>
              <a:buChar char="•"/>
            </a:pPr>
            <a:r>
              <a:rPr lang="en-GB"/>
              <a:t>If you have Python and PIP already installed on a system, then installation of NumPy is very easy.</a:t>
            </a:r>
            <a:endParaRPr/>
          </a:p>
          <a:p>
            <a:pPr marL="342900" lvl="0" indent="-342900" algn="l" rtl="0">
              <a:spcBef>
                <a:spcPts val="518"/>
              </a:spcBef>
              <a:spcAft>
                <a:spcPts val="0"/>
              </a:spcAft>
              <a:buClr>
                <a:schemeClr val="dk1"/>
              </a:buClr>
              <a:buSzPct val="100000"/>
              <a:buChar char="•"/>
            </a:pPr>
            <a:r>
              <a:rPr lang="en-GB"/>
              <a:t>Install it using this command:</a:t>
            </a:r>
            <a:endParaRPr/>
          </a:p>
          <a:p>
            <a:pPr marL="0" lvl="0" indent="0" algn="l" rtl="0">
              <a:spcBef>
                <a:spcPts val="518"/>
              </a:spcBef>
              <a:spcAft>
                <a:spcPts val="0"/>
              </a:spcAft>
              <a:buClr>
                <a:schemeClr val="dk1"/>
              </a:buClr>
              <a:buSzPct val="100000"/>
              <a:buNone/>
            </a:pPr>
            <a:r>
              <a:rPr lang="en-GB" b="1"/>
              <a:t>	!pip install numpy</a:t>
            </a:r>
            <a:endParaRPr b="1"/>
          </a:p>
          <a:p>
            <a:pPr marL="342900" lvl="0" indent="-342900" algn="l" rtl="0">
              <a:spcBef>
                <a:spcPts val="518"/>
              </a:spcBef>
              <a:spcAft>
                <a:spcPts val="0"/>
              </a:spcAft>
              <a:buClr>
                <a:schemeClr val="dk1"/>
              </a:buClr>
              <a:buSzPct val="100000"/>
              <a:buChar char="•"/>
            </a:pPr>
            <a:r>
              <a:rPr lang="en-GB"/>
              <a:t>If this command fails, then use a python distribution that already has NumPy installed like, Anaconda, Spyder etc.</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86" name="Google Shape;586;p71"/>
          <p:cNvPicPr preferRelativeResize="0">
            <a:picLocks noGrp="1"/>
          </p:cNvPicPr>
          <p:nvPr>
            <p:ph type="body" idx="1"/>
          </p:nvPr>
        </p:nvPicPr>
        <p:blipFill rotWithShape="1">
          <a:blip r:embed="rId3">
            <a:alphaModFix/>
          </a:blip>
          <a:srcRect/>
          <a:stretch/>
        </p:blipFill>
        <p:spPr>
          <a:xfrm>
            <a:off x="0" y="1197404"/>
            <a:ext cx="2810318" cy="3946095"/>
          </a:xfrm>
          <a:prstGeom prst="rect">
            <a:avLst/>
          </a:prstGeom>
          <a:noFill/>
          <a:ln>
            <a:noFill/>
          </a:ln>
        </p:spPr>
      </p:pic>
      <p:sp>
        <p:nvSpPr>
          <p:cNvPr id="587" name="Google Shape;587;p71"/>
          <p:cNvSpPr txBox="1"/>
          <p:nvPr/>
        </p:nvSpPr>
        <p:spPr>
          <a:xfrm>
            <a:off x="2892245" y="2724455"/>
            <a:ext cx="45879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NumPy provides a helper function: </a:t>
            </a:r>
            <a:r>
              <a:rPr lang="en-GB" sz="1200">
                <a:solidFill>
                  <a:schemeClr val="dk1"/>
                </a:solidFill>
                <a:latin typeface="Calibri"/>
                <a:ea typeface="Calibri"/>
                <a:cs typeface="Calibri"/>
                <a:sym typeface="Calibri"/>
              </a:rPr>
              <a:t>hstack()</a:t>
            </a:r>
            <a:r>
              <a:rPr lang="en-GB" sz="1200" b="0" i="0">
                <a:solidFill>
                  <a:srgbClr val="000000"/>
                </a:solidFill>
                <a:latin typeface="Calibri"/>
                <a:ea typeface="Calibri"/>
                <a:cs typeface="Calibri"/>
                <a:sym typeface="Calibri"/>
              </a:rPr>
              <a:t> to stack along rows.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NumPy provides a helper function: </a:t>
            </a:r>
            <a:r>
              <a:rPr lang="en-GB" sz="1200">
                <a:solidFill>
                  <a:schemeClr val="dk1"/>
                </a:solidFill>
                <a:latin typeface="Calibri"/>
                <a:ea typeface="Calibri"/>
                <a:cs typeface="Calibri"/>
                <a:sym typeface="Calibri"/>
              </a:rPr>
              <a:t>vstack() </a:t>
            </a:r>
            <a:r>
              <a:rPr lang="en-GB" sz="1200" b="0" i="0">
                <a:solidFill>
                  <a:srgbClr val="000000"/>
                </a:solidFill>
                <a:latin typeface="Calibri"/>
                <a:ea typeface="Calibri"/>
                <a:cs typeface="Calibri"/>
                <a:sym typeface="Calibri"/>
              </a:rPr>
              <a:t> to stack along columns.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NumPy provides a helper function: </a:t>
            </a:r>
            <a:r>
              <a:rPr lang="en-GB" sz="1200">
                <a:solidFill>
                  <a:schemeClr val="dk1"/>
                </a:solidFill>
                <a:latin typeface="Calibri"/>
                <a:ea typeface="Calibri"/>
                <a:cs typeface="Calibri"/>
                <a:sym typeface="Calibri"/>
              </a:rPr>
              <a:t>dstack()</a:t>
            </a:r>
            <a:r>
              <a:rPr lang="en-GB" sz="1200" b="0" i="0">
                <a:solidFill>
                  <a:srgbClr val="000000"/>
                </a:solidFill>
                <a:latin typeface="Calibri"/>
                <a:ea typeface="Calibri"/>
                <a:cs typeface="Calibri"/>
                <a:sym typeface="Calibri"/>
              </a:rPr>
              <a:t> to stack along height, which is the same as depth.</a:t>
            </a:r>
            <a:endParaRPr sz="12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593" name="Google Shape;593;p72"/>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Splitting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Splitting is reverse operation of Joining.</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Joining merges multiple arrays into one and Splitting breaks one array into multiple.</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use </a:t>
            </a:r>
            <a:r>
              <a:rPr lang="en-GB" b="1" i="0">
                <a:solidFill>
                  <a:srgbClr val="000000"/>
                </a:solidFill>
                <a:latin typeface="Quattrocento Sans"/>
                <a:ea typeface="Quattrocento Sans"/>
                <a:cs typeface="Quattrocento Sans"/>
                <a:sym typeface="Quattrocento Sans"/>
              </a:rPr>
              <a:t>array_split()</a:t>
            </a:r>
            <a:r>
              <a:rPr lang="en-GB" i="0">
                <a:solidFill>
                  <a:srgbClr val="000000"/>
                </a:solidFill>
                <a:latin typeface="Quattrocento Sans"/>
                <a:ea typeface="Quattrocento Sans"/>
                <a:cs typeface="Quattrocento Sans"/>
                <a:sym typeface="Quattrocento Sans"/>
              </a:rPr>
              <a:t> for splitting arrays, we pass it the array we want to split and the number of splits.</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Split Into Arrays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return value of the array_split() method is an array containing each of the split as an array.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599" name="Google Shape;599;p73"/>
          <p:cNvPicPr preferRelativeResize="0">
            <a:picLocks noGrp="1"/>
          </p:cNvPicPr>
          <p:nvPr>
            <p:ph type="body" idx="1"/>
          </p:nvPr>
        </p:nvPicPr>
        <p:blipFill rotWithShape="1">
          <a:blip r:embed="rId3">
            <a:alphaModFix/>
          </a:blip>
          <a:srcRect/>
          <a:stretch/>
        </p:blipFill>
        <p:spPr>
          <a:xfrm>
            <a:off x="0" y="1218716"/>
            <a:ext cx="3649962" cy="3924784"/>
          </a:xfrm>
          <a:prstGeom prst="rect">
            <a:avLst/>
          </a:prstGeom>
          <a:noFill/>
          <a:ln>
            <a:noFill/>
          </a:ln>
        </p:spPr>
      </p:pic>
      <p:sp>
        <p:nvSpPr>
          <p:cNvPr id="600" name="Google Shape;600;p73"/>
          <p:cNvSpPr txBox="1"/>
          <p:nvPr/>
        </p:nvSpPr>
        <p:spPr>
          <a:xfrm>
            <a:off x="3649962" y="1808225"/>
            <a:ext cx="4587948"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array_ split The return value is an array containing three arrays.</a:t>
            </a: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If the array has less elements than required, it will adjust from the end accordingly.</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If you split an array into 3 arrays, you can access them from the result just like any array element with index.</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06" name="Google Shape;606;p74"/>
          <p:cNvPicPr preferRelativeResize="0">
            <a:picLocks noGrp="1"/>
          </p:cNvPicPr>
          <p:nvPr>
            <p:ph type="body" idx="1"/>
          </p:nvPr>
        </p:nvPicPr>
        <p:blipFill rotWithShape="1">
          <a:blip r:embed="rId3">
            <a:alphaModFix/>
          </a:blip>
          <a:srcRect/>
          <a:stretch/>
        </p:blipFill>
        <p:spPr>
          <a:xfrm>
            <a:off x="334675" y="873554"/>
            <a:ext cx="4689900" cy="3817500"/>
          </a:xfrm>
          <a:prstGeom prst="rect">
            <a:avLst/>
          </a:prstGeom>
          <a:noFill/>
          <a:ln>
            <a:noFill/>
          </a:ln>
        </p:spPr>
      </p:pic>
      <p:pic>
        <p:nvPicPr>
          <p:cNvPr id="607" name="Google Shape;607;p74" descr="An example of NumPy concatenate with axis = 0."/>
          <p:cNvPicPr preferRelativeResize="0"/>
          <p:nvPr/>
        </p:nvPicPr>
        <p:blipFill rotWithShape="1">
          <a:blip r:embed="rId4">
            <a:alphaModFix/>
          </a:blip>
          <a:srcRect/>
          <a:stretch/>
        </p:blipFill>
        <p:spPr>
          <a:xfrm>
            <a:off x="4877410" y="1808225"/>
            <a:ext cx="4012328" cy="241904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13" name="Google Shape;613;p75" descr="An example of NumPy concatenate with axis = 1."/>
          <p:cNvPicPr preferRelativeResize="0"/>
          <p:nvPr/>
        </p:nvPicPr>
        <p:blipFill rotWithShape="1">
          <a:blip r:embed="rId3">
            <a:alphaModFix/>
          </a:blip>
          <a:srcRect/>
          <a:stretch/>
        </p:blipFill>
        <p:spPr>
          <a:xfrm>
            <a:off x="5030115" y="1667636"/>
            <a:ext cx="3893045" cy="2877159"/>
          </a:xfrm>
          <a:prstGeom prst="rect">
            <a:avLst/>
          </a:prstGeom>
          <a:noFill/>
          <a:ln>
            <a:noFill/>
          </a:ln>
        </p:spPr>
      </p:pic>
      <p:pic>
        <p:nvPicPr>
          <p:cNvPr id="614" name="Google Shape;614;p75"/>
          <p:cNvPicPr preferRelativeResize="0">
            <a:picLocks noGrp="1"/>
          </p:cNvPicPr>
          <p:nvPr>
            <p:ph type="body" idx="1"/>
          </p:nvPr>
        </p:nvPicPr>
        <p:blipFill rotWithShape="1">
          <a:blip r:embed="rId4">
            <a:alphaModFix/>
          </a:blip>
          <a:srcRect/>
          <a:stretch/>
        </p:blipFill>
        <p:spPr>
          <a:xfrm>
            <a:off x="0" y="1197405"/>
            <a:ext cx="3350682" cy="397033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20" name="Google Shape;620;p76"/>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Sorting Arrays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Sorting means putting elements in an ordered sequence.</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Ordered sequence is any sequence that has an order corresponding to elements, like numeric or alphabetical, ascending or descending.</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The NumPy </a:t>
            </a:r>
            <a:r>
              <a:rPr lang="en-GB" b="1" i="0">
                <a:solidFill>
                  <a:srgbClr val="000000"/>
                </a:solidFill>
                <a:latin typeface="Quattrocento Sans"/>
                <a:ea typeface="Quattrocento Sans"/>
                <a:cs typeface="Quattrocento Sans"/>
                <a:sym typeface="Quattrocento Sans"/>
              </a:rPr>
              <a:t>ndarray</a:t>
            </a:r>
            <a:r>
              <a:rPr lang="en-GB" i="0">
                <a:solidFill>
                  <a:srgbClr val="000000"/>
                </a:solidFill>
                <a:latin typeface="Quattrocento Sans"/>
                <a:ea typeface="Quattrocento Sans"/>
                <a:cs typeface="Quattrocento Sans"/>
                <a:sym typeface="Quattrocento Sans"/>
              </a:rPr>
              <a:t> object has a function called </a:t>
            </a:r>
            <a:r>
              <a:rPr lang="en-GB" b="1" i="0">
                <a:solidFill>
                  <a:srgbClr val="000000"/>
                </a:solidFill>
                <a:latin typeface="Quattrocento Sans"/>
                <a:ea typeface="Quattrocento Sans"/>
                <a:cs typeface="Quattrocento Sans"/>
                <a:sym typeface="Quattrocento Sans"/>
              </a:rPr>
              <a:t>sort()</a:t>
            </a:r>
            <a:r>
              <a:rPr lang="en-GB" i="0">
                <a:solidFill>
                  <a:srgbClr val="000000"/>
                </a:solidFill>
                <a:latin typeface="Quattrocento Sans"/>
                <a:ea typeface="Quattrocento Sans"/>
                <a:cs typeface="Quattrocento Sans"/>
                <a:sym typeface="Quattrocento Sans"/>
              </a:rPr>
              <a:t>, that will sort a specified array.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26" name="Google Shape;626;p77"/>
          <p:cNvPicPr preferRelativeResize="0">
            <a:picLocks noGrp="1"/>
          </p:cNvPicPr>
          <p:nvPr>
            <p:ph type="body" idx="1"/>
          </p:nvPr>
        </p:nvPicPr>
        <p:blipFill rotWithShape="1">
          <a:blip r:embed="rId3">
            <a:alphaModFix/>
          </a:blip>
          <a:srcRect/>
          <a:stretch/>
        </p:blipFill>
        <p:spPr>
          <a:xfrm>
            <a:off x="2281425" y="1362340"/>
            <a:ext cx="3745625" cy="35131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32" name="Google Shape;632;p7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Searching Arrays</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You can search an array for a certain value, and return the indexes that get a match.</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To search an array, use the </a:t>
            </a:r>
            <a:r>
              <a:rPr lang="en-GB" b="1" i="0">
                <a:solidFill>
                  <a:srgbClr val="000000"/>
                </a:solidFill>
                <a:latin typeface="Quattrocento Sans"/>
                <a:ea typeface="Quattrocento Sans"/>
                <a:cs typeface="Quattrocento Sans"/>
                <a:sym typeface="Quattrocento Sans"/>
              </a:rPr>
              <a:t>where()</a:t>
            </a:r>
            <a:r>
              <a:rPr lang="en-GB" i="0">
                <a:solidFill>
                  <a:srgbClr val="000000"/>
                </a:solidFill>
                <a:latin typeface="Quattrocento Sans"/>
                <a:ea typeface="Quattrocento Sans"/>
                <a:cs typeface="Quattrocento Sans"/>
                <a:sym typeface="Quattrocento Sans"/>
              </a:rPr>
              <a:t> method.</a:t>
            </a:r>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Search Sorted</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There is a method called searchsorted() which performs a binary search in the array, and returns the index where the specified value would be inserted to maintain the search order.</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searchsorted() method is assumed to be used on sorted arrays.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38" name="Google Shape;638;p79"/>
          <p:cNvSpPr txBox="1"/>
          <p:nvPr/>
        </p:nvSpPr>
        <p:spPr>
          <a:xfrm>
            <a:off x="2892245" y="1566749"/>
            <a:ext cx="6108200"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example above will return a tuple: (array([3, 5, 6],)</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Which means that the value 4 is present at index 3, 5, and 6.</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Find the indexes where the values are even.</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Find the indexes where the values are odd.</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Find the indexes where the value 7 should be inserted. The number 7 should be inserted on index 1 to remain the sort order. The method starts the search from the left and returns the first index where the number 7 is no longer larger than the next value.</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Find the indexes where the value 7 should be inserted. This works from right to left. The number 7 should be inserted on index 2 to remain the sort order. The method starts the search from the right and returns the first index where the number 7 is no longer less than the next value.</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The return value is an array: [1 2 3] containing the three indexes where 2, 4, 6 would be inserted in the original array to maintain the order.</a:t>
            </a:r>
            <a:endParaRPr/>
          </a:p>
        </p:txBody>
      </p:sp>
      <p:pic>
        <p:nvPicPr>
          <p:cNvPr id="639" name="Google Shape;639;p79"/>
          <p:cNvPicPr preferRelativeResize="0">
            <a:picLocks noGrp="1"/>
          </p:cNvPicPr>
          <p:nvPr>
            <p:ph type="body" idx="1"/>
          </p:nvPr>
        </p:nvPicPr>
        <p:blipFill rotWithShape="1">
          <a:blip r:embed="rId3">
            <a:alphaModFix/>
          </a:blip>
          <a:srcRect/>
          <a:stretch/>
        </p:blipFill>
        <p:spPr>
          <a:xfrm>
            <a:off x="1375049" y="1158592"/>
            <a:ext cx="2910600" cy="3946200"/>
          </a:xfrm>
          <a:prstGeom prst="rect">
            <a:avLst/>
          </a:prstGeom>
          <a:noFill/>
          <a:ln>
            <a:noFill/>
          </a:ln>
        </p:spPr>
      </p:pic>
      <p:cxnSp>
        <p:nvCxnSpPr>
          <p:cNvPr id="640" name="Google Shape;640;p79"/>
          <p:cNvCxnSpPr/>
          <p:nvPr/>
        </p:nvCxnSpPr>
        <p:spPr>
          <a:xfrm flipH="1">
            <a:off x="1670605" y="1808225"/>
            <a:ext cx="1240091" cy="305410"/>
          </a:xfrm>
          <a:prstGeom prst="straightConnector1">
            <a:avLst/>
          </a:prstGeom>
          <a:noFill/>
          <a:ln w="9525" cap="flat" cmpd="sng">
            <a:solidFill>
              <a:srgbClr val="4A7DBA"/>
            </a:solidFill>
            <a:prstDash val="solid"/>
            <a:round/>
            <a:headEnd type="none" w="sm" len="sm"/>
            <a:tailEnd type="triangle" w="med" len="med"/>
          </a:ln>
        </p:spPr>
      </p:cxnSp>
      <p:cxnSp>
        <p:nvCxnSpPr>
          <p:cNvPr id="641" name="Google Shape;641;p79"/>
          <p:cNvCxnSpPr/>
          <p:nvPr/>
        </p:nvCxnSpPr>
        <p:spPr>
          <a:xfrm flipH="1">
            <a:off x="1823310" y="2507816"/>
            <a:ext cx="1087386" cy="216639"/>
          </a:xfrm>
          <a:prstGeom prst="straightConnector1">
            <a:avLst/>
          </a:prstGeom>
          <a:noFill/>
          <a:ln w="9525" cap="flat" cmpd="sng">
            <a:solidFill>
              <a:srgbClr val="4A7DBA"/>
            </a:solidFill>
            <a:prstDash val="solid"/>
            <a:round/>
            <a:headEnd type="none" w="sm" len="sm"/>
            <a:tailEnd type="triangle" w="med" len="med"/>
          </a:ln>
        </p:spPr>
      </p:cxnSp>
      <p:cxnSp>
        <p:nvCxnSpPr>
          <p:cNvPr id="642" name="Google Shape;642;p79"/>
          <p:cNvCxnSpPr/>
          <p:nvPr/>
        </p:nvCxnSpPr>
        <p:spPr>
          <a:xfrm flipH="1">
            <a:off x="1670605" y="2813226"/>
            <a:ext cx="1240091" cy="216639"/>
          </a:xfrm>
          <a:prstGeom prst="straightConnector1">
            <a:avLst/>
          </a:prstGeom>
          <a:noFill/>
          <a:ln w="9525" cap="flat" cmpd="sng">
            <a:solidFill>
              <a:srgbClr val="4A7DBA"/>
            </a:solidFill>
            <a:prstDash val="solid"/>
            <a:round/>
            <a:headEnd type="none" w="sm" len="sm"/>
            <a:tailEnd type="triangle" w="med" len="med"/>
          </a:ln>
        </p:spPr>
      </p:cxnSp>
      <p:cxnSp>
        <p:nvCxnSpPr>
          <p:cNvPr id="643" name="Google Shape;643;p79"/>
          <p:cNvCxnSpPr/>
          <p:nvPr/>
        </p:nvCxnSpPr>
        <p:spPr>
          <a:xfrm flipH="1">
            <a:off x="1823310" y="3182570"/>
            <a:ext cx="1087386" cy="184672"/>
          </a:xfrm>
          <a:prstGeom prst="straightConnector1">
            <a:avLst/>
          </a:prstGeom>
          <a:noFill/>
          <a:ln w="9525" cap="flat" cmpd="sng">
            <a:solidFill>
              <a:srgbClr val="4A7DBA"/>
            </a:solidFill>
            <a:prstDash val="solid"/>
            <a:round/>
            <a:headEnd type="none" w="sm" len="sm"/>
            <a:tailEnd type="triangle" w="med" len="med"/>
          </a:ln>
        </p:spPr>
      </p:cxnSp>
      <p:cxnSp>
        <p:nvCxnSpPr>
          <p:cNvPr id="644" name="Google Shape;644;p79"/>
          <p:cNvCxnSpPr/>
          <p:nvPr/>
        </p:nvCxnSpPr>
        <p:spPr>
          <a:xfrm rot="10800000">
            <a:off x="2434130" y="3729456"/>
            <a:ext cx="476566" cy="184672"/>
          </a:xfrm>
          <a:prstGeom prst="straightConnector1">
            <a:avLst/>
          </a:prstGeom>
          <a:noFill/>
          <a:ln w="9525" cap="flat" cmpd="sng">
            <a:solidFill>
              <a:srgbClr val="4A7DBA"/>
            </a:solidFill>
            <a:prstDash val="solid"/>
            <a:round/>
            <a:headEnd type="none" w="sm" len="sm"/>
            <a:tailEnd type="triangle" w="med" len="med"/>
          </a:ln>
        </p:spPr>
      </p:cxnSp>
      <p:cxnSp>
        <p:nvCxnSpPr>
          <p:cNvPr id="645" name="Google Shape;645;p79"/>
          <p:cNvCxnSpPr/>
          <p:nvPr/>
        </p:nvCxnSpPr>
        <p:spPr>
          <a:xfrm rot="10800000">
            <a:off x="2119495" y="4163034"/>
            <a:ext cx="791201" cy="699291"/>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51" name="Google Shape;651;p8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Filtering Arrays</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Getting some elements out of an existing array and creating a new array out of them is called </a:t>
            </a:r>
            <a:r>
              <a:rPr lang="en-GB" b="1" i="0">
                <a:solidFill>
                  <a:srgbClr val="000000"/>
                </a:solidFill>
                <a:latin typeface="Quattrocento Sans"/>
                <a:ea typeface="Quattrocento Sans"/>
                <a:cs typeface="Quattrocento Sans"/>
                <a:sym typeface="Quattrocento Sans"/>
              </a:rPr>
              <a:t>filtering</a:t>
            </a:r>
            <a:r>
              <a:rPr lang="en-GB" i="0">
                <a:solidFill>
                  <a:srgbClr val="000000"/>
                </a:solidFill>
                <a:latin typeface="Quattrocento Sans"/>
                <a:ea typeface="Quattrocento Sans"/>
                <a:cs typeface="Quattrocento Sans"/>
                <a:sym typeface="Quattrocento Sans"/>
              </a:rPr>
              <a:t>.</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NumPy, you filter an array using a </a:t>
            </a:r>
            <a:r>
              <a:rPr lang="en-GB" b="1" i="0">
                <a:solidFill>
                  <a:srgbClr val="000000"/>
                </a:solidFill>
                <a:latin typeface="Quattrocento Sans"/>
                <a:ea typeface="Quattrocento Sans"/>
                <a:cs typeface="Quattrocento Sans"/>
                <a:sym typeface="Quattrocento Sans"/>
              </a:rPr>
              <a:t>boolean</a:t>
            </a:r>
            <a:r>
              <a:rPr lang="en-GB" i="0">
                <a:solidFill>
                  <a:srgbClr val="000000"/>
                </a:solidFill>
                <a:latin typeface="Quattrocento Sans"/>
                <a:ea typeface="Quattrocento Sans"/>
                <a:cs typeface="Quattrocento Sans"/>
                <a:sym typeface="Quattrocento Sans"/>
              </a:rPr>
              <a:t> index list.</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 boolean index list is a list of booleans corresponding to indexes in the array.</a:t>
            </a:r>
            <a:endParaRPr/>
          </a:p>
          <a:p>
            <a:pPr marL="342900" lvl="0" indent="-342900" algn="l" rtl="0">
              <a:spcBef>
                <a:spcPts val="47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If the value at an index is </a:t>
            </a:r>
            <a:r>
              <a:rPr lang="en-GB" b="1" i="0">
                <a:solidFill>
                  <a:srgbClr val="000000"/>
                </a:solidFill>
                <a:latin typeface="Quattrocento Sans"/>
                <a:ea typeface="Quattrocento Sans"/>
                <a:cs typeface="Quattrocento Sans"/>
                <a:sym typeface="Quattrocento Sans"/>
              </a:rPr>
              <a:t>True</a:t>
            </a:r>
            <a:r>
              <a:rPr lang="en-GB" i="0">
                <a:solidFill>
                  <a:srgbClr val="000000"/>
                </a:solidFill>
                <a:latin typeface="Quattrocento Sans"/>
                <a:ea typeface="Quattrocento Sans"/>
                <a:cs typeface="Quattrocento Sans"/>
                <a:sym typeface="Quattrocento Sans"/>
              </a:rPr>
              <a:t> that element is contained in the filtered array, if the value at that index is </a:t>
            </a:r>
            <a:r>
              <a:rPr lang="en-GB" b="1" i="0">
                <a:solidFill>
                  <a:srgbClr val="000000"/>
                </a:solidFill>
                <a:latin typeface="Quattrocento Sans"/>
                <a:ea typeface="Quattrocento Sans"/>
                <a:cs typeface="Quattrocento Sans"/>
                <a:sym typeface="Quattrocento Sans"/>
              </a:rPr>
              <a:t>False</a:t>
            </a:r>
            <a:r>
              <a:rPr lang="en-GB" i="0">
                <a:solidFill>
                  <a:srgbClr val="000000"/>
                </a:solidFill>
                <a:latin typeface="Quattrocento Sans"/>
                <a:ea typeface="Quattrocento Sans"/>
                <a:cs typeface="Quattrocento Sans"/>
                <a:sym typeface="Quattrocento Sans"/>
              </a:rPr>
              <a:t> that element is excluded from the filtered array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49" name="Google Shape;149;p8"/>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Import NumPy</a:t>
            </a:r>
            <a:endParaRPr/>
          </a:p>
          <a:p>
            <a:pPr marL="342900" lvl="0" indent="-342900" algn="l" rtl="0">
              <a:spcBef>
                <a:spcPts val="518"/>
              </a:spcBef>
              <a:spcAft>
                <a:spcPts val="0"/>
              </a:spcAft>
              <a:buClr>
                <a:schemeClr val="dk1"/>
              </a:buClr>
              <a:buSzPct val="100000"/>
              <a:buChar char="•"/>
            </a:pPr>
            <a:r>
              <a:rPr lang="en-GB" b="1"/>
              <a:t>NumPy as np</a:t>
            </a:r>
            <a:endParaRPr/>
          </a:p>
          <a:p>
            <a:pPr marL="342900" lvl="0" indent="-342900" algn="l" rtl="0">
              <a:spcBef>
                <a:spcPts val="518"/>
              </a:spcBef>
              <a:spcAft>
                <a:spcPts val="0"/>
              </a:spcAft>
              <a:buClr>
                <a:schemeClr val="dk1"/>
              </a:buClr>
              <a:buSzPct val="100000"/>
              <a:buChar char="•"/>
            </a:pPr>
            <a:r>
              <a:rPr lang="en-GB"/>
              <a:t>NumPy is usually imported under the np alias.</a:t>
            </a:r>
            <a:endParaRPr/>
          </a:p>
          <a:p>
            <a:pPr marL="342900" lvl="0" indent="-342900" algn="l" rtl="0">
              <a:spcBef>
                <a:spcPts val="518"/>
              </a:spcBef>
              <a:spcAft>
                <a:spcPts val="0"/>
              </a:spcAft>
              <a:buClr>
                <a:schemeClr val="dk1"/>
              </a:buClr>
              <a:buSzPct val="100000"/>
              <a:buChar char="•"/>
            </a:pPr>
            <a:r>
              <a:rPr lang="en-GB"/>
              <a:t>alias: In Python alias are an alternate name for referring to the same thing.</a:t>
            </a:r>
            <a:endParaRPr/>
          </a:p>
          <a:p>
            <a:pPr marL="342900" lvl="0" indent="-342900" algn="l" rtl="0">
              <a:spcBef>
                <a:spcPts val="518"/>
              </a:spcBef>
              <a:spcAft>
                <a:spcPts val="0"/>
              </a:spcAft>
              <a:buClr>
                <a:schemeClr val="dk1"/>
              </a:buClr>
              <a:buSzPct val="100000"/>
              <a:buChar char="•"/>
            </a:pPr>
            <a:r>
              <a:rPr lang="en-GB"/>
              <a:t>Create an alias with the as keyword while importing:</a:t>
            </a:r>
            <a:endParaRPr/>
          </a:p>
          <a:p>
            <a:pPr marL="0" lvl="0" indent="0" algn="l" rtl="0">
              <a:spcBef>
                <a:spcPts val="518"/>
              </a:spcBef>
              <a:spcAft>
                <a:spcPts val="0"/>
              </a:spcAft>
              <a:buClr>
                <a:schemeClr val="dk1"/>
              </a:buClr>
              <a:buSzPct val="100000"/>
              <a:buNone/>
            </a:pPr>
            <a:r>
              <a:rPr lang="en-GB" b="1"/>
              <a:t>	import numpy as np</a:t>
            </a:r>
            <a:endParaRPr/>
          </a:p>
          <a:p>
            <a:pPr marL="342900" lvl="0" indent="-342900" algn="l" rtl="0">
              <a:spcBef>
                <a:spcPts val="518"/>
              </a:spcBef>
              <a:spcAft>
                <a:spcPts val="0"/>
              </a:spcAft>
              <a:buClr>
                <a:schemeClr val="dk1"/>
              </a:buClr>
              <a:buSzPct val="100000"/>
              <a:buChar char="•"/>
            </a:pPr>
            <a:r>
              <a:rPr lang="en-GB"/>
              <a:t>Now the NumPy package can be referred to as np instead of numpy.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57" name="Google Shape;657;p81"/>
          <p:cNvPicPr preferRelativeResize="0">
            <a:picLocks noGrp="1"/>
          </p:cNvPicPr>
          <p:nvPr>
            <p:ph type="body" idx="1"/>
          </p:nvPr>
        </p:nvPicPr>
        <p:blipFill rotWithShape="1">
          <a:blip r:embed="rId3">
            <a:alphaModFix/>
          </a:blip>
          <a:srcRect/>
          <a:stretch/>
        </p:blipFill>
        <p:spPr>
          <a:xfrm>
            <a:off x="0" y="1197405"/>
            <a:ext cx="5422900" cy="2806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63" name="Google Shape;663;p82"/>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Filtering Arrays</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Creating the Filter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In the example above we hard-coded the True and False values, but the common use is to create a filter array based on conditions.</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Example</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Create a filter array that will return only values higher than 42.</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69" name="Google Shape;669;p83"/>
          <p:cNvPicPr preferRelativeResize="0">
            <a:picLocks noGrp="1"/>
          </p:cNvPicPr>
          <p:nvPr>
            <p:ph type="body" idx="1"/>
          </p:nvPr>
        </p:nvPicPr>
        <p:blipFill rotWithShape="1">
          <a:blip r:embed="rId3">
            <a:alphaModFix/>
          </a:blip>
          <a:srcRect/>
          <a:stretch/>
        </p:blipFill>
        <p:spPr>
          <a:xfrm>
            <a:off x="2071933" y="1349375"/>
            <a:ext cx="5000134" cy="351313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8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75" name="Google Shape;675;p84"/>
          <p:cNvPicPr preferRelativeResize="0">
            <a:picLocks noGrp="1"/>
          </p:cNvPicPr>
          <p:nvPr>
            <p:ph type="body" idx="1"/>
          </p:nvPr>
        </p:nvPicPr>
        <p:blipFill rotWithShape="1">
          <a:blip r:embed="rId3">
            <a:alphaModFix/>
          </a:blip>
          <a:srcRect/>
          <a:stretch/>
        </p:blipFill>
        <p:spPr>
          <a:xfrm>
            <a:off x="1811678" y="1349375"/>
            <a:ext cx="5520645" cy="351313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81" name="Google Shape;681;p8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Filtering Arrays</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Creating the Filter Array</a:t>
            </a:r>
            <a:endParaRPr/>
          </a:p>
          <a:p>
            <a:pPr marL="342900" lvl="0" indent="-342900" algn="l" rtl="0">
              <a:spcBef>
                <a:spcPts val="51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Creating Filter Directly From Array</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above example is quite a common task in NumPy and NumPy provides a nice way to tackle it.</a:t>
            </a:r>
            <a:endParaRPr/>
          </a:p>
          <a:p>
            <a:pPr marL="342900" lvl="0" indent="-342900" algn="l" rtl="0">
              <a:spcBef>
                <a:spcPts val="51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We can directly substitute the array instead of the iterable variable in our condition and it will work just as we expect it to.</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87" name="Google Shape;687;p86"/>
          <p:cNvPicPr preferRelativeResize="0">
            <a:picLocks noGrp="1"/>
          </p:cNvPicPr>
          <p:nvPr>
            <p:ph type="body" idx="1"/>
          </p:nvPr>
        </p:nvPicPr>
        <p:blipFill rotWithShape="1">
          <a:blip r:embed="rId3">
            <a:alphaModFix/>
          </a:blip>
          <a:srcRect/>
          <a:stretch/>
        </p:blipFill>
        <p:spPr>
          <a:xfrm>
            <a:off x="99220" y="578842"/>
            <a:ext cx="3605100" cy="3798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693" name="Google Shape;693;p8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Arrays with initial Values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You can create arrays with initial values. Such as 0 or 1’s or any specific values</a:t>
            </a:r>
            <a:endParaRPr/>
          </a:p>
          <a:p>
            <a:pPr marL="342900" lvl="0" indent="-342900" algn="l" rtl="0">
              <a:spcBef>
                <a:spcPts val="560"/>
              </a:spcBef>
              <a:spcAft>
                <a:spcPts val="0"/>
              </a:spcAft>
              <a:buClr>
                <a:srgbClr val="000000"/>
              </a:buClr>
              <a:buSzPts val="2800"/>
              <a:buChar char="•"/>
            </a:pPr>
            <a:r>
              <a:rPr lang="en-GB">
                <a:solidFill>
                  <a:srgbClr val="000000"/>
                </a:solidFill>
                <a:latin typeface="Quattrocento Sans"/>
                <a:ea typeface="Quattrocento Sans"/>
                <a:cs typeface="Quattrocento Sans"/>
                <a:sym typeface="Quattrocento Sans"/>
              </a:rPr>
              <a:t>Identity matrix creation</a:t>
            </a:r>
            <a:r>
              <a:rPr lang="en-GB" i="0">
                <a:solidFill>
                  <a:srgbClr val="000000"/>
                </a:solidFill>
                <a:latin typeface="Quattrocento Sans"/>
                <a:ea typeface="Quattrocento Sans"/>
                <a:cs typeface="Quattrocento Sans"/>
                <a:sym typeface="Quattrocento Sans"/>
              </a:rPr>
              <a: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699" name="Google Shape;699;p88"/>
          <p:cNvPicPr preferRelativeResize="0">
            <a:picLocks noGrp="1"/>
          </p:cNvPicPr>
          <p:nvPr>
            <p:ph type="body" idx="1"/>
          </p:nvPr>
        </p:nvPicPr>
        <p:blipFill rotWithShape="1">
          <a:blip r:embed="rId3">
            <a:alphaModFix/>
          </a:blip>
          <a:srcRect/>
          <a:stretch/>
        </p:blipFill>
        <p:spPr>
          <a:xfrm>
            <a:off x="3377661" y="1349375"/>
            <a:ext cx="2388679" cy="351313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05" name="Google Shape;705;p89"/>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What are ufuncs?</a:t>
            </a:r>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ufuncs stands for </a:t>
            </a:r>
            <a:r>
              <a:rPr lang="en-GB" b="1" i="0">
                <a:solidFill>
                  <a:srgbClr val="000000"/>
                </a:solidFill>
                <a:latin typeface="Quattrocento Sans"/>
                <a:ea typeface="Quattrocento Sans"/>
                <a:cs typeface="Quattrocento Sans"/>
                <a:sym typeface="Quattrocento Sans"/>
              </a:rPr>
              <a:t>"Universal Functions"</a:t>
            </a:r>
            <a:r>
              <a:rPr lang="en-GB" i="0">
                <a:solidFill>
                  <a:srgbClr val="000000"/>
                </a:solidFill>
                <a:latin typeface="Quattrocento Sans"/>
                <a:ea typeface="Quattrocento Sans"/>
                <a:cs typeface="Quattrocento Sans"/>
                <a:sym typeface="Quattrocento Sans"/>
              </a:rPr>
              <a:t> and they are NumPy functions that operate on the ndarray object.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0"/>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11" name="Google Shape;711;p90"/>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Why use ufuncs?</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ufuncs are used to implement vectorization in NumPy which is way faster than iterating over elements.</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They also provide broadcasting and additional methods like reduce, accumulate etc. that are very helpful for computation.</a:t>
            </a:r>
            <a:endParaRPr/>
          </a:p>
          <a:p>
            <a:pPr marL="342900" lvl="0" indent="-342900" algn="l" rtl="0">
              <a:spcBef>
                <a:spcPts val="392"/>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What is Vectorization?</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Converting iterative statements into a vector based operation is called vectorization.</a:t>
            </a:r>
            <a:endParaRPr/>
          </a:p>
          <a:p>
            <a:pPr marL="342900" lvl="0" indent="-342900" algn="l" rtl="0">
              <a:spcBef>
                <a:spcPts val="392"/>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It is faster as modern CPUs are optimized for such operations.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155" name="Google Shape;155;p9"/>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Import NumPy</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Create a NumPy ndarray Object</a:t>
            </a:r>
            <a:endParaRPr/>
          </a:p>
          <a:p>
            <a:pPr marL="342900" lvl="0" indent="-342900" algn="l" rtl="0">
              <a:spcBef>
                <a:spcPts val="560"/>
              </a:spcBef>
              <a:spcAft>
                <a:spcPts val="0"/>
              </a:spcAft>
              <a:buClr>
                <a:srgbClr val="000000"/>
              </a:buClr>
              <a:buSzPts val="2800"/>
              <a:buChar char="•"/>
            </a:pPr>
            <a:r>
              <a:rPr lang="en-GB" b="0" i="0">
                <a:solidFill>
                  <a:srgbClr val="000000"/>
                </a:solidFill>
                <a:latin typeface="Verdana"/>
                <a:ea typeface="Verdana"/>
                <a:cs typeface="Verdana"/>
                <a:sym typeface="Verdana"/>
              </a:rPr>
              <a:t>NumPy is used to work with arrays. </a:t>
            </a:r>
            <a:endParaRPr/>
          </a:p>
          <a:p>
            <a:pPr marL="342900" lvl="0" indent="-342900" algn="l" rtl="0">
              <a:spcBef>
                <a:spcPts val="560"/>
              </a:spcBef>
              <a:spcAft>
                <a:spcPts val="0"/>
              </a:spcAft>
              <a:buClr>
                <a:srgbClr val="000000"/>
              </a:buClr>
              <a:buSzPts val="2800"/>
              <a:buChar char="•"/>
            </a:pPr>
            <a:r>
              <a:rPr lang="en-GB" b="0" i="0">
                <a:solidFill>
                  <a:srgbClr val="000000"/>
                </a:solidFill>
                <a:latin typeface="Verdana"/>
                <a:ea typeface="Verdana"/>
                <a:cs typeface="Verdana"/>
                <a:sym typeface="Verdana"/>
              </a:rPr>
              <a:t>The array object in NumPy is called </a:t>
            </a:r>
            <a:r>
              <a:rPr lang="en-GB" b="1" i="0">
                <a:solidFill>
                  <a:srgbClr val="000000"/>
                </a:solidFill>
                <a:latin typeface="Verdana"/>
                <a:ea typeface="Verdana"/>
                <a:cs typeface="Verdana"/>
                <a:sym typeface="Verdana"/>
              </a:rPr>
              <a:t>ndarray</a:t>
            </a:r>
            <a:r>
              <a:rPr lang="en-GB" b="0" i="0">
                <a:solidFill>
                  <a:srgbClr val="000000"/>
                </a:solidFill>
                <a:latin typeface="Verdana"/>
                <a:ea typeface="Verdana"/>
                <a:cs typeface="Verdana"/>
                <a:sym typeface="Verdana"/>
              </a:rPr>
              <a:t>.</a:t>
            </a:r>
            <a:endParaRPr/>
          </a:p>
          <a:p>
            <a:pPr marL="342900" lvl="0" indent="-342900" algn="l" rtl="0">
              <a:spcBef>
                <a:spcPts val="560"/>
              </a:spcBef>
              <a:spcAft>
                <a:spcPts val="0"/>
              </a:spcAft>
              <a:buClr>
                <a:srgbClr val="000000"/>
              </a:buClr>
              <a:buSzPts val="2800"/>
              <a:buChar char="•"/>
            </a:pPr>
            <a:r>
              <a:rPr lang="en-GB" b="0" i="0">
                <a:solidFill>
                  <a:srgbClr val="000000"/>
                </a:solidFill>
                <a:latin typeface="Verdana"/>
                <a:ea typeface="Verdana"/>
                <a:cs typeface="Verdana"/>
                <a:sym typeface="Verdana"/>
              </a:rPr>
              <a:t>We can create a NumPy </a:t>
            </a:r>
            <a:r>
              <a:rPr lang="en-GB" b="1" i="0">
                <a:solidFill>
                  <a:srgbClr val="000000"/>
                </a:solidFill>
                <a:latin typeface="Verdana"/>
                <a:ea typeface="Verdana"/>
                <a:cs typeface="Verdana"/>
                <a:sym typeface="Verdana"/>
              </a:rPr>
              <a:t>ndarray</a:t>
            </a:r>
            <a:r>
              <a:rPr lang="en-GB" b="0" i="0">
                <a:solidFill>
                  <a:srgbClr val="000000"/>
                </a:solidFill>
                <a:latin typeface="Verdana"/>
                <a:ea typeface="Verdana"/>
                <a:cs typeface="Verdana"/>
                <a:sym typeface="Verdana"/>
              </a:rPr>
              <a:t> object by using the </a:t>
            </a:r>
            <a:r>
              <a:rPr lang="en-GB" b="1" i="0">
                <a:solidFill>
                  <a:srgbClr val="000000"/>
                </a:solidFill>
                <a:latin typeface="Verdana"/>
                <a:ea typeface="Verdana"/>
                <a:cs typeface="Verdana"/>
                <a:sym typeface="Verdana"/>
              </a:rPr>
              <a:t>array()</a:t>
            </a:r>
            <a:r>
              <a:rPr lang="en-GB" b="0" i="0">
                <a:solidFill>
                  <a:srgbClr val="000000"/>
                </a:solidFill>
                <a:latin typeface="Verdana"/>
                <a:ea typeface="Verdana"/>
                <a:cs typeface="Verdana"/>
                <a:sym typeface="Verdana"/>
              </a:rPr>
              <a:t> function.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1"/>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17" name="Google Shape;717;p91"/>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560"/>
              </a:spcBef>
              <a:spcAft>
                <a:spcPts val="0"/>
              </a:spcAft>
              <a:buClr>
                <a:srgbClr val="000000"/>
              </a:buClr>
              <a:buSzPts val="2800"/>
              <a:buChar char="•"/>
            </a:pPr>
            <a:r>
              <a:rPr lang="en-GB" i="0">
                <a:solidFill>
                  <a:srgbClr val="000000"/>
                </a:solidFill>
                <a:latin typeface="Quattrocento Sans"/>
                <a:ea typeface="Quattrocento Sans"/>
                <a:cs typeface="Quattrocento Sans"/>
                <a:sym typeface="Quattrocento Sans"/>
              </a:rPr>
              <a:t>ufuncs also take additional arguments, like:</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where</a:t>
            </a:r>
            <a:r>
              <a:rPr lang="en-GB" i="0">
                <a:solidFill>
                  <a:srgbClr val="000000"/>
                </a:solidFill>
                <a:latin typeface="Quattrocento Sans"/>
                <a:ea typeface="Quattrocento Sans"/>
                <a:cs typeface="Quattrocento Sans"/>
                <a:sym typeface="Quattrocento Sans"/>
              </a:rPr>
              <a:t> boolean array or condition defining where the operations should take place.</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dtype</a:t>
            </a:r>
            <a:r>
              <a:rPr lang="en-GB" i="0">
                <a:solidFill>
                  <a:srgbClr val="000000"/>
                </a:solidFill>
                <a:latin typeface="Quattrocento Sans"/>
                <a:ea typeface="Quattrocento Sans"/>
                <a:cs typeface="Quattrocento Sans"/>
                <a:sym typeface="Quattrocento Sans"/>
              </a:rPr>
              <a:t> defining the return type of elements.</a:t>
            </a:r>
            <a:endParaRPr/>
          </a:p>
          <a:p>
            <a:pPr marL="342900" lvl="0" indent="-342900" algn="l" rtl="0">
              <a:spcBef>
                <a:spcPts val="560"/>
              </a:spcBef>
              <a:spcAft>
                <a:spcPts val="0"/>
              </a:spcAft>
              <a:buClr>
                <a:srgbClr val="000000"/>
              </a:buClr>
              <a:buSzPts val="2800"/>
              <a:buChar char="•"/>
            </a:pPr>
            <a:r>
              <a:rPr lang="en-GB" b="1" i="0">
                <a:solidFill>
                  <a:srgbClr val="000000"/>
                </a:solidFill>
                <a:latin typeface="Quattrocento Sans"/>
                <a:ea typeface="Quattrocento Sans"/>
                <a:cs typeface="Quattrocento Sans"/>
                <a:sym typeface="Quattrocento Sans"/>
              </a:rPr>
              <a:t>out</a:t>
            </a:r>
            <a:r>
              <a:rPr lang="en-GB" i="0">
                <a:solidFill>
                  <a:srgbClr val="000000"/>
                </a:solidFill>
                <a:latin typeface="Quattrocento Sans"/>
                <a:ea typeface="Quattrocento Sans"/>
                <a:cs typeface="Quattrocento Sans"/>
                <a:sym typeface="Quattrocento Sans"/>
              </a:rPr>
              <a:t> output array where the return value should be copied.</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2"/>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23" name="Google Shape;723;p92"/>
          <p:cNvPicPr preferRelativeResize="0">
            <a:picLocks noGrp="1"/>
          </p:cNvPicPr>
          <p:nvPr>
            <p:ph type="body" idx="1"/>
          </p:nvPr>
        </p:nvPicPr>
        <p:blipFill rotWithShape="1">
          <a:blip r:embed="rId3">
            <a:alphaModFix/>
          </a:blip>
          <a:srcRect/>
          <a:stretch/>
        </p:blipFill>
        <p:spPr>
          <a:xfrm>
            <a:off x="2903039" y="1044701"/>
            <a:ext cx="8016900" cy="3854700"/>
          </a:xfrm>
          <a:prstGeom prst="rect">
            <a:avLst/>
          </a:prstGeom>
          <a:noFill/>
          <a:ln>
            <a:noFill/>
          </a:ln>
        </p:spPr>
      </p:pic>
      <p:sp>
        <p:nvSpPr>
          <p:cNvPr id="724" name="Google Shape;724;p92"/>
          <p:cNvSpPr txBox="1"/>
          <p:nvPr/>
        </p:nvSpPr>
        <p:spPr>
          <a:xfrm>
            <a:off x="5830732" y="1719500"/>
            <a:ext cx="458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Less efficient version</a:t>
            </a:r>
            <a:endParaRPr sz="1200">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 of adding list by iterating using for loop</a:t>
            </a:r>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Faster ufunc method add</a:t>
            </a:r>
            <a:endParaRPr sz="1200">
              <a:solidFill>
                <a:schemeClr val="dk1"/>
              </a:solidFill>
              <a:latin typeface="Calibri"/>
              <a:ea typeface="Calibri"/>
              <a:cs typeface="Calibri"/>
              <a:sym typeface="Calibri"/>
            </a:endParaRPr>
          </a:p>
        </p:txBody>
      </p:sp>
      <p:cxnSp>
        <p:nvCxnSpPr>
          <p:cNvPr id="725" name="Google Shape;725;p92"/>
          <p:cNvCxnSpPr/>
          <p:nvPr/>
        </p:nvCxnSpPr>
        <p:spPr>
          <a:xfrm rot="10800000">
            <a:off x="3503065" y="2724455"/>
            <a:ext cx="451317" cy="0"/>
          </a:xfrm>
          <a:prstGeom prst="straightConnector1">
            <a:avLst/>
          </a:prstGeom>
          <a:noFill/>
          <a:ln w="9525" cap="flat" cmpd="sng">
            <a:solidFill>
              <a:srgbClr val="4A7DBA"/>
            </a:solidFill>
            <a:prstDash val="solid"/>
            <a:round/>
            <a:headEnd type="none" w="sm" len="sm"/>
            <a:tailEnd type="triangle" w="med" len="med"/>
          </a:ln>
        </p:spPr>
      </p:cxnSp>
      <p:cxnSp>
        <p:nvCxnSpPr>
          <p:cNvPr id="726" name="Google Shape;726;p92"/>
          <p:cNvCxnSpPr/>
          <p:nvPr/>
        </p:nvCxnSpPr>
        <p:spPr>
          <a:xfrm rot="10800000">
            <a:off x="3197655" y="3029865"/>
            <a:ext cx="763525"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3"/>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32" name="Google Shape;732;p93"/>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Create Your Own ufunc</a:t>
            </a:r>
            <a:endParaRPr b="1"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How To Create Your Own ufunc</a:t>
            </a:r>
            <a:endParaRPr b="1" i="0">
              <a:solidFill>
                <a:srgbClr val="000000"/>
              </a:solidFill>
              <a:latin typeface="Quattrocento Sans"/>
              <a:ea typeface="Quattrocento Sans"/>
              <a:cs typeface="Quattrocento Sans"/>
              <a:sym typeface="Quattrocento Sans"/>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To </a:t>
            </a:r>
            <a:r>
              <a:rPr lang="en-GB" b="1" i="0">
                <a:solidFill>
                  <a:srgbClr val="007033"/>
                </a:solidFill>
                <a:latin typeface="Quattrocento Sans"/>
                <a:ea typeface="Quattrocento Sans"/>
                <a:cs typeface="Quattrocento Sans"/>
                <a:sym typeface="Quattrocento Sans"/>
              </a:rPr>
              <a:t>create your own ufunc</a:t>
            </a:r>
            <a:r>
              <a:rPr lang="en-GB" i="0">
                <a:solidFill>
                  <a:srgbClr val="000000"/>
                </a:solidFill>
                <a:latin typeface="Quattrocento Sans"/>
                <a:ea typeface="Quattrocento Sans"/>
                <a:cs typeface="Quattrocento Sans"/>
                <a:sym typeface="Quattrocento Sans"/>
              </a:rPr>
              <a:t>, you have to define a function, like you do with normal functions in Python, then you </a:t>
            </a:r>
            <a:r>
              <a:rPr lang="en-GB" b="1" i="0">
                <a:solidFill>
                  <a:srgbClr val="007033"/>
                </a:solidFill>
                <a:latin typeface="Quattrocento Sans"/>
                <a:ea typeface="Quattrocento Sans"/>
                <a:cs typeface="Quattrocento Sans"/>
                <a:sym typeface="Quattrocento Sans"/>
              </a:rPr>
              <a:t>add</a:t>
            </a:r>
            <a:r>
              <a:rPr lang="en-GB" i="0">
                <a:solidFill>
                  <a:srgbClr val="000000"/>
                </a:solidFill>
                <a:latin typeface="Quattrocento Sans"/>
                <a:ea typeface="Quattrocento Sans"/>
                <a:cs typeface="Quattrocento Sans"/>
                <a:sym typeface="Quattrocento Sans"/>
              </a:rPr>
              <a:t> it to your </a:t>
            </a:r>
            <a:r>
              <a:rPr lang="en-GB" b="1" i="0">
                <a:solidFill>
                  <a:srgbClr val="007033"/>
                </a:solidFill>
                <a:latin typeface="Quattrocento Sans"/>
                <a:ea typeface="Quattrocento Sans"/>
                <a:cs typeface="Quattrocento Sans"/>
                <a:sym typeface="Quattrocento Sans"/>
              </a:rPr>
              <a:t>NumPy ufunc library</a:t>
            </a:r>
            <a:r>
              <a:rPr lang="en-GB" i="0">
                <a:solidFill>
                  <a:srgbClr val="000000"/>
                </a:solidFill>
                <a:latin typeface="Quattrocento Sans"/>
                <a:ea typeface="Quattrocento Sans"/>
                <a:cs typeface="Quattrocento Sans"/>
                <a:sym typeface="Quattrocento Sans"/>
              </a:rPr>
              <a:t> with the </a:t>
            </a:r>
            <a:r>
              <a:rPr lang="en-GB" b="1" i="0">
                <a:solidFill>
                  <a:srgbClr val="000000"/>
                </a:solidFill>
                <a:latin typeface="Quattrocento Sans"/>
                <a:ea typeface="Quattrocento Sans"/>
                <a:cs typeface="Quattrocento Sans"/>
                <a:sym typeface="Quattrocento Sans"/>
              </a:rPr>
              <a:t>frompyfunc()</a:t>
            </a:r>
            <a:r>
              <a:rPr lang="en-GB" i="0">
                <a:solidFill>
                  <a:srgbClr val="000000"/>
                </a:solidFill>
                <a:latin typeface="Quattrocento Sans"/>
                <a:ea typeface="Quattrocento Sans"/>
                <a:cs typeface="Quattrocento Sans"/>
                <a:sym typeface="Quattrocento Sans"/>
              </a:rPr>
              <a:t> method.</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a:t>
            </a:r>
            <a:r>
              <a:rPr lang="en-GB" b="1" i="0">
                <a:solidFill>
                  <a:srgbClr val="000000"/>
                </a:solidFill>
                <a:latin typeface="Quattrocento Sans"/>
                <a:ea typeface="Quattrocento Sans"/>
                <a:cs typeface="Quattrocento Sans"/>
                <a:sym typeface="Quattrocento Sans"/>
              </a:rPr>
              <a:t>frompyfunc()</a:t>
            </a:r>
            <a:r>
              <a:rPr lang="en-GB" i="0">
                <a:solidFill>
                  <a:srgbClr val="000000"/>
                </a:solidFill>
                <a:latin typeface="Quattrocento Sans"/>
                <a:ea typeface="Quattrocento Sans"/>
                <a:cs typeface="Quattrocento Sans"/>
                <a:sym typeface="Quattrocento Sans"/>
              </a:rPr>
              <a:t> method takes the following arguments:</a:t>
            </a:r>
            <a:endParaRPr/>
          </a:p>
          <a:p>
            <a:pPr marL="342900" lvl="0" indent="-342900" algn="l" rtl="0">
              <a:spcBef>
                <a:spcPts val="308"/>
              </a:spcBef>
              <a:spcAft>
                <a:spcPts val="0"/>
              </a:spcAft>
              <a:buClr>
                <a:srgbClr val="000000"/>
              </a:buClr>
              <a:buSzPct val="100000"/>
              <a:buChar char="•"/>
            </a:pPr>
            <a:r>
              <a:rPr lang="en-GB" b="1" i="1">
                <a:solidFill>
                  <a:srgbClr val="000000"/>
                </a:solidFill>
                <a:latin typeface="Quattrocento Sans"/>
                <a:ea typeface="Quattrocento Sans"/>
                <a:cs typeface="Quattrocento Sans"/>
                <a:sym typeface="Quattrocento Sans"/>
              </a:rPr>
              <a:t>function</a:t>
            </a:r>
            <a:r>
              <a:rPr lang="en-GB" i="0">
                <a:solidFill>
                  <a:srgbClr val="000000"/>
                </a:solidFill>
                <a:latin typeface="Quattrocento Sans"/>
                <a:ea typeface="Quattrocento Sans"/>
                <a:cs typeface="Quattrocento Sans"/>
                <a:sym typeface="Quattrocento Sans"/>
              </a:rPr>
              <a:t> - the name of the function.</a:t>
            </a:r>
            <a:endParaRPr/>
          </a:p>
          <a:p>
            <a:pPr marL="342900" lvl="0" indent="-342900" algn="l" rtl="0">
              <a:spcBef>
                <a:spcPts val="308"/>
              </a:spcBef>
              <a:spcAft>
                <a:spcPts val="0"/>
              </a:spcAft>
              <a:buClr>
                <a:srgbClr val="000000"/>
              </a:buClr>
              <a:buSzPct val="100000"/>
              <a:buChar char="•"/>
            </a:pPr>
            <a:r>
              <a:rPr lang="en-GB" b="1" i="1">
                <a:solidFill>
                  <a:srgbClr val="000000"/>
                </a:solidFill>
                <a:latin typeface="Quattrocento Sans"/>
                <a:ea typeface="Quattrocento Sans"/>
                <a:cs typeface="Quattrocento Sans"/>
                <a:sym typeface="Quattrocento Sans"/>
              </a:rPr>
              <a:t>inputs</a:t>
            </a:r>
            <a:r>
              <a:rPr lang="en-GB" i="0">
                <a:solidFill>
                  <a:srgbClr val="000000"/>
                </a:solidFill>
                <a:latin typeface="Quattrocento Sans"/>
                <a:ea typeface="Quattrocento Sans"/>
                <a:cs typeface="Quattrocento Sans"/>
                <a:sym typeface="Quattrocento Sans"/>
              </a:rPr>
              <a:t> - the number of input arguments (arrays).</a:t>
            </a:r>
            <a:endParaRPr/>
          </a:p>
          <a:p>
            <a:pPr marL="342900" lvl="0" indent="-342900" algn="l" rtl="0">
              <a:spcBef>
                <a:spcPts val="308"/>
              </a:spcBef>
              <a:spcAft>
                <a:spcPts val="0"/>
              </a:spcAft>
              <a:buClr>
                <a:srgbClr val="000000"/>
              </a:buClr>
              <a:buSzPct val="100000"/>
              <a:buChar char="•"/>
            </a:pPr>
            <a:r>
              <a:rPr lang="en-GB" b="1" i="1">
                <a:solidFill>
                  <a:srgbClr val="000000"/>
                </a:solidFill>
                <a:latin typeface="Quattrocento Sans"/>
                <a:ea typeface="Quattrocento Sans"/>
                <a:cs typeface="Quattrocento Sans"/>
                <a:sym typeface="Quattrocento Sans"/>
              </a:rPr>
              <a:t>outputs</a:t>
            </a:r>
            <a:r>
              <a:rPr lang="en-GB" i="0">
                <a:solidFill>
                  <a:srgbClr val="000000"/>
                </a:solidFill>
                <a:latin typeface="Quattrocento Sans"/>
                <a:ea typeface="Quattrocento Sans"/>
                <a:cs typeface="Quattrocento Sans"/>
                <a:sym typeface="Quattrocento Sans"/>
              </a:rPr>
              <a:t> - the number of output arrays.</a:t>
            </a:r>
            <a:endParaRPr/>
          </a:p>
          <a:p>
            <a:pPr marL="342900" lvl="0" indent="-342900" algn="l" rtl="0">
              <a:spcBef>
                <a:spcPts val="308"/>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How to Check if a Function is a ufunc?</a:t>
            </a:r>
            <a:endParaRPr/>
          </a:p>
          <a:p>
            <a:pPr marL="342900" lvl="0" indent="-342900" algn="l" rtl="0">
              <a:spcBef>
                <a:spcPts val="308"/>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Check the type of a function to check if it is a ufunc or not.</a:t>
            </a:r>
            <a:endParaRPr/>
          </a:p>
          <a:p>
            <a:pPr marL="342900" lvl="0" indent="-342900" algn="l" rtl="0">
              <a:spcBef>
                <a:spcPts val="308"/>
              </a:spcBef>
              <a:spcAft>
                <a:spcPts val="0"/>
              </a:spcAft>
              <a:buClr>
                <a:srgbClr val="007033"/>
              </a:buClr>
              <a:buSzPct val="100000"/>
              <a:buChar char="•"/>
            </a:pPr>
            <a:r>
              <a:rPr lang="en-GB" b="1" i="0">
                <a:solidFill>
                  <a:srgbClr val="007033"/>
                </a:solidFill>
                <a:latin typeface="Quattrocento Sans"/>
                <a:ea typeface="Quattrocento Sans"/>
                <a:cs typeface="Quattrocento Sans"/>
                <a:sym typeface="Quattrocento Sans"/>
              </a:rPr>
              <a:t>A ufunc should return &lt;class 'numpy.ufunc’&gt;.</a:t>
            </a:r>
            <a:endParaRPr/>
          </a:p>
          <a:p>
            <a:pPr marL="342900" lvl="0" indent="-342900" algn="l" rtl="0">
              <a:spcBef>
                <a:spcPts val="308"/>
              </a:spcBef>
              <a:spcAft>
                <a:spcPts val="0"/>
              </a:spcAft>
              <a:buClr>
                <a:srgbClr val="FF0000"/>
              </a:buClr>
              <a:buSzPct val="100000"/>
              <a:buChar char="•"/>
            </a:pPr>
            <a:r>
              <a:rPr lang="en-GB" b="0" i="0">
                <a:solidFill>
                  <a:srgbClr val="FF0000"/>
                </a:solidFill>
                <a:latin typeface="Verdana"/>
                <a:ea typeface="Verdana"/>
                <a:cs typeface="Verdana"/>
                <a:sym typeface="Verdana"/>
              </a:rPr>
              <a:t>If it is not a ufunc, it will return another type, like this built-in NumPy function for joining two or more arrays:</a:t>
            </a:r>
            <a:endParaRPr i="0">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4"/>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38" name="Google Shape;738;p94"/>
          <p:cNvPicPr preferRelativeResize="0">
            <a:picLocks noGrp="1"/>
          </p:cNvPicPr>
          <p:nvPr>
            <p:ph type="body" idx="1"/>
          </p:nvPr>
        </p:nvPicPr>
        <p:blipFill rotWithShape="1">
          <a:blip r:embed="rId3">
            <a:alphaModFix/>
          </a:blip>
          <a:srcRect/>
          <a:stretch/>
        </p:blipFill>
        <p:spPr>
          <a:xfrm>
            <a:off x="1698687" y="64142"/>
            <a:ext cx="8208000" cy="3946500"/>
          </a:xfrm>
          <a:prstGeom prst="rect">
            <a:avLst/>
          </a:prstGeom>
          <a:noFill/>
          <a:ln>
            <a:noFill/>
          </a:ln>
        </p:spPr>
      </p:pic>
      <p:sp>
        <p:nvSpPr>
          <p:cNvPr id="739" name="Google Shape;739;p94"/>
          <p:cNvSpPr txBox="1"/>
          <p:nvPr/>
        </p:nvSpPr>
        <p:spPr>
          <a:xfrm>
            <a:off x="6019025" y="3029872"/>
            <a:ext cx="4587900" cy="30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Create your own ufunc for addition.</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Added it to numpy library</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Called it to add Arrays</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Check if myadd is part of ufunc library or not. Like np.add.</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You can see that they both have the same type of numpy.ufunc.</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Check the type of another function: concatenate(), its function.</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0" i="0">
                <a:solidFill>
                  <a:srgbClr val="000000"/>
                </a:solidFill>
                <a:latin typeface="Calibri"/>
                <a:ea typeface="Calibri"/>
                <a:cs typeface="Calibri"/>
                <a:sym typeface="Calibri"/>
              </a:rPr>
              <a:t>To test if the function is a ufunc in an if statement, use the numpy.ufunc value (or np.ufunc if you use np as an alias for numpy</a:t>
            </a: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cxnSp>
        <p:nvCxnSpPr>
          <p:cNvPr id="740" name="Google Shape;740;p94"/>
          <p:cNvCxnSpPr/>
          <p:nvPr/>
        </p:nvCxnSpPr>
        <p:spPr>
          <a:xfrm rot="10800000">
            <a:off x="2892245" y="2351573"/>
            <a:ext cx="1672957" cy="0"/>
          </a:xfrm>
          <a:prstGeom prst="straightConnector1">
            <a:avLst/>
          </a:prstGeom>
          <a:noFill/>
          <a:ln w="9525" cap="flat" cmpd="sng">
            <a:solidFill>
              <a:srgbClr val="4A7DBA"/>
            </a:solidFill>
            <a:prstDash val="solid"/>
            <a:round/>
            <a:headEnd type="none" w="sm" len="sm"/>
            <a:tailEnd type="triangle" w="med" len="med"/>
          </a:ln>
        </p:spPr>
      </p:cxnSp>
      <p:cxnSp>
        <p:nvCxnSpPr>
          <p:cNvPr id="741" name="Google Shape;741;p94"/>
          <p:cNvCxnSpPr/>
          <p:nvPr/>
        </p:nvCxnSpPr>
        <p:spPr>
          <a:xfrm rot="10800000">
            <a:off x="3808475" y="2656983"/>
            <a:ext cx="763525" cy="0"/>
          </a:xfrm>
          <a:prstGeom prst="straightConnector1">
            <a:avLst/>
          </a:prstGeom>
          <a:noFill/>
          <a:ln w="9525" cap="flat" cmpd="sng">
            <a:solidFill>
              <a:srgbClr val="4A7DBA"/>
            </a:solidFill>
            <a:prstDash val="solid"/>
            <a:round/>
            <a:headEnd type="none" w="sm" len="sm"/>
            <a:tailEnd type="triangle" w="med" len="med"/>
          </a:ln>
        </p:spPr>
      </p:cxnSp>
      <p:cxnSp>
        <p:nvCxnSpPr>
          <p:cNvPr id="742" name="Google Shape;742;p94"/>
          <p:cNvCxnSpPr/>
          <p:nvPr/>
        </p:nvCxnSpPr>
        <p:spPr>
          <a:xfrm rot="10800000">
            <a:off x="3961180" y="2877160"/>
            <a:ext cx="610820" cy="152705"/>
          </a:xfrm>
          <a:prstGeom prst="straightConnector1">
            <a:avLst/>
          </a:prstGeom>
          <a:noFill/>
          <a:ln w="9525" cap="flat" cmpd="sng">
            <a:solidFill>
              <a:srgbClr val="4A7DBA"/>
            </a:solidFill>
            <a:prstDash val="solid"/>
            <a:round/>
            <a:headEnd type="none" w="sm" len="sm"/>
            <a:tailEnd type="triangle" w="med" len="med"/>
          </a:ln>
        </p:spPr>
      </p:cxnSp>
      <p:cxnSp>
        <p:nvCxnSpPr>
          <p:cNvPr id="743" name="Google Shape;743;p94"/>
          <p:cNvCxnSpPr/>
          <p:nvPr/>
        </p:nvCxnSpPr>
        <p:spPr>
          <a:xfrm rot="10800000">
            <a:off x="3044950" y="3029865"/>
            <a:ext cx="1527050" cy="458115"/>
          </a:xfrm>
          <a:prstGeom prst="straightConnector1">
            <a:avLst/>
          </a:prstGeom>
          <a:noFill/>
          <a:ln w="9525" cap="flat" cmpd="sng">
            <a:solidFill>
              <a:srgbClr val="4A7DBA"/>
            </a:solidFill>
            <a:prstDash val="solid"/>
            <a:round/>
            <a:headEnd type="none" w="sm" len="sm"/>
            <a:tailEnd type="triangle" w="med" len="med"/>
          </a:ln>
        </p:spPr>
      </p:cxnSp>
      <p:cxnSp>
        <p:nvCxnSpPr>
          <p:cNvPr id="744" name="Google Shape;744;p94"/>
          <p:cNvCxnSpPr/>
          <p:nvPr/>
        </p:nvCxnSpPr>
        <p:spPr>
          <a:xfrm rot="10800000">
            <a:off x="3350360" y="3402746"/>
            <a:ext cx="1221640" cy="543349"/>
          </a:xfrm>
          <a:prstGeom prst="straightConnector1">
            <a:avLst/>
          </a:prstGeom>
          <a:noFill/>
          <a:ln w="9525" cap="flat" cmpd="sng">
            <a:solidFill>
              <a:srgbClr val="4A7DBA"/>
            </a:solidFill>
            <a:prstDash val="solid"/>
            <a:round/>
            <a:headEnd type="none" w="sm" len="sm"/>
            <a:tailEnd type="triangle" w="med" len="med"/>
          </a:ln>
        </p:spPr>
      </p:cxnSp>
      <p:cxnSp>
        <p:nvCxnSpPr>
          <p:cNvPr id="745" name="Google Shape;745;p94"/>
          <p:cNvCxnSpPr/>
          <p:nvPr/>
        </p:nvCxnSpPr>
        <p:spPr>
          <a:xfrm rot="10800000">
            <a:off x="3350360" y="3640222"/>
            <a:ext cx="1221640" cy="763988"/>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5"/>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51" name="Google Shape;751;p95"/>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Simple Arithmetic</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You could use arithmetic operators + - * / directly between NumPy arrays, but this section discusses an extension of the same where we have functions that can take any array-like objects e.g. lists, tuples etc. and perform arithmetic conditionally.</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Arithmetic Conditionally: means that we can define conditions where the arithmetic operation should happen.</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All of the discussed arithmetic functions take a where parameter in which we can specify that condition.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6"/>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57" name="Google Shape;757;p96"/>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434"/>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Simple Arithmetic</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You could use arithmetic operators + - * / directly between NumPy arrays, but this section discusses an extension of the same where we have functions that can take any array-like objects e.g. lists, tuples etc. and perform arithmetic conditionally.</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Arithmetic Conditionally: means that we can define conditions where the arithmetic operation should happen.</a:t>
            </a:r>
            <a:endParaRPr/>
          </a:p>
          <a:p>
            <a:pPr marL="342900" lvl="0" indent="-342900" algn="l" rtl="0">
              <a:spcBef>
                <a:spcPts val="434"/>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All of the discussed arithmetic functions take a where parameter in which we can specify that condition.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7"/>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sp>
        <p:nvSpPr>
          <p:cNvPr id="763" name="Google Shape;763;p97"/>
          <p:cNvSpPr txBox="1">
            <a:spLocks noGrp="1"/>
          </p:cNvSpPr>
          <p:nvPr>
            <p:ph type="body" idx="1"/>
          </p:nvPr>
        </p:nvSpPr>
        <p:spPr>
          <a:xfrm>
            <a:off x="601670" y="1350110"/>
            <a:ext cx="7940660" cy="3512215"/>
          </a:xfrm>
          <a:prstGeom prst="rect">
            <a:avLst/>
          </a:prstGeom>
          <a:noFill/>
          <a:ln>
            <a:noFill/>
          </a:ln>
        </p:spPr>
        <p:txBody>
          <a:bodyPr spcFirstLastPara="1" wrap="square" lIns="91425" tIns="45700" rIns="91425" bIns="45700" anchor="t" anchorCtr="0">
            <a:normAutofit fontScale="47500" lnSpcReduction="20000"/>
          </a:bodyPr>
          <a:lstStyle/>
          <a:p>
            <a:pPr marL="342900" lvl="0" indent="-342900" algn="l" rtl="0">
              <a:spcBef>
                <a:spcPts val="0"/>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NumPy ufuncs</a:t>
            </a:r>
            <a:endParaRPr b="1" i="0">
              <a:solidFill>
                <a:srgbClr val="000000"/>
              </a:solidFill>
              <a:latin typeface="Quattrocento Sans"/>
              <a:ea typeface="Quattrocento Sans"/>
              <a:cs typeface="Quattrocento Sans"/>
              <a:sym typeface="Quattrocento Sans"/>
            </a:endParaRPr>
          </a:p>
          <a:p>
            <a:pPr marL="342900" lvl="0" indent="-342900" algn="l" rtl="0">
              <a:spcBef>
                <a:spcPts val="266"/>
              </a:spcBef>
              <a:spcAft>
                <a:spcPts val="0"/>
              </a:spcAft>
              <a:buClr>
                <a:srgbClr val="000000"/>
              </a:buClr>
              <a:buSzPct val="100000"/>
              <a:buChar char="•"/>
            </a:pPr>
            <a:r>
              <a:rPr lang="en-GB" b="1" i="0">
                <a:solidFill>
                  <a:srgbClr val="000000"/>
                </a:solidFill>
                <a:latin typeface="Quattrocento Sans"/>
                <a:ea typeface="Quattrocento Sans"/>
                <a:cs typeface="Quattrocento Sans"/>
                <a:sym typeface="Quattrocento Sans"/>
              </a:rPr>
              <a:t>Simple Arithmetic</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add() function sums the content of two arrays, and return the results in a new array.</a:t>
            </a:r>
            <a:endParaRPr/>
          </a:p>
          <a:p>
            <a:pPr marL="342900" lvl="0" indent="-342900" algn="l" rtl="0">
              <a:spcBef>
                <a:spcPts val="266"/>
              </a:spcBef>
              <a:spcAft>
                <a:spcPts val="0"/>
              </a:spcAft>
              <a:buClr>
                <a:srgbClr val="000000"/>
              </a:buClr>
              <a:buSzPct val="100000"/>
              <a:buChar char="•"/>
            </a:pPr>
            <a:r>
              <a:rPr lang="en-GB" b="0" i="0">
                <a:solidFill>
                  <a:srgbClr val="000000"/>
                </a:solidFill>
                <a:latin typeface="Verdana"/>
                <a:ea typeface="Verdana"/>
                <a:cs typeface="Verdana"/>
                <a:sym typeface="Verdana"/>
              </a:rPr>
              <a:t>The </a:t>
            </a:r>
            <a:r>
              <a:rPr lang="en-GB"/>
              <a:t>subtract()</a:t>
            </a:r>
            <a:r>
              <a:rPr lang="en-GB" b="0" i="0">
                <a:solidFill>
                  <a:srgbClr val="000000"/>
                </a:solidFill>
                <a:latin typeface="Verdana"/>
                <a:ea typeface="Verdana"/>
                <a:cs typeface="Verdana"/>
                <a:sym typeface="Verdana"/>
              </a:rPr>
              <a:t> function subtracts the values from one array with the values from another array, and return the results in a new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multiply() function multiplies the values from one array with the values from another array, and return the results in a new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divide() function divides the values from one array with the values from another array, and return the results in a new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power() function rises the values from the first array to the power of the values of the second array, and return the results in a new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Both the mod() and the remainder() functions return the remainder of the values in the first array corresponding to the values in the second array, and return the results in a new array.</a:t>
            </a:r>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The divmod() function return both the quotient and the the mod. The return value is two arrays, the first array contains the quotient and second array contains the mod.</a:t>
            </a:r>
            <a:endParaRPr>
              <a:solidFill>
                <a:srgbClr val="000000"/>
              </a:solidFill>
              <a:latin typeface="Quattrocento Sans"/>
              <a:ea typeface="Quattrocento Sans"/>
              <a:cs typeface="Quattrocento Sans"/>
              <a:sym typeface="Quattrocento Sans"/>
            </a:endParaRPr>
          </a:p>
          <a:p>
            <a:pPr marL="342900" lvl="0" indent="-342900" algn="l" rtl="0">
              <a:spcBef>
                <a:spcPts val="266"/>
              </a:spcBef>
              <a:spcAft>
                <a:spcPts val="0"/>
              </a:spcAft>
              <a:buClr>
                <a:srgbClr val="000000"/>
              </a:buClr>
              <a:buSzPct val="100000"/>
              <a:buChar char="•"/>
            </a:pPr>
            <a:r>
              <a:rPr lang="en-GB" i="0">
                <a:solidFill>
                  <a:srgbClr val="000000"/>
                </a:solidFill>
                <a:latin typeface="Quattrocento Sans"/>
                <a:ea typeface="Quattrocento Sans"/>
                <a:cs typeface="Quattrocento Sans"/>
                <a:sym typeface="Quattrocento Sans"/>
              </a:rPr>
              <a:t>Both the absolute() and the abs() functions do the same absolute operation element-wise but we should use absolute() to avoid confusion with python's inbuilt math.abs()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8"/>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69" name="Google Shape;769;p98"/>
          <p:cNvPicPr preferRelativeResize="0">
            <a:picLocks noGrp="1"/>
          </p:cNvPicPr>
          <p:nvPr>
            <p:ph type="body" idx="1"/>
          </p:nvPr>
        </p:nvPicPr>
        <p:blipFill rotWithShape="1">
          <a:blip r:embed="rId3">
            <a:alphaModFix/>
          </a:blip>
          <a:srcRect/>
          <a:stretch/>
        </p:blipFill>
        <p:spPr>
          <a:xfrm>
            <a:off x="-18331" y="1196942"/>
            <a:ext cx="8208050" cy="3946549"/>
          </a:xfrm>
          <a:prstGeom prst="rect">
            <a:avLst/>
          </a:prstGeom>
          <a:noFill/>
          <a:ln>
            <a:noFill/>
          </a:ln>
        </p:spPr>
      </p:pic>
      <p:sp>
        <p:nvSpPr>
          <p:cNvPr id="770" name="Google Shape;770;p98"/>
          <p:cNvSpPr txBox="1"/>
          <p:nvPr/>
        </p:nvSpPr>
        <p:spPr>
          <a:xfrm>
            <a:off x="4412497" y="2198868"/>
            <a:ext cx="4587948"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0" i="0">
                <a:solidFill>
                  <a:srgbClr val="000000"/>
                </a:solidFill>
                <a:latin typeface="Calibri"/>
                <a:ea typeface="Calibri"/>
                <a:cs typeface="Calibri"/>
                <a:sym typeface="Calibri"/>
              </a:rPr>
              <a:t>Add the values in arr1 to the values in arr2.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Sum the values in arr1 and the values in arr2.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Summation Over an Axis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If you specify axis=1, NumPy will sum the numbers in each array.</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Here we perform summation in the array over 1st axis.</a:t>
            </a:r>
            <a:endParaRPr/>
          </a:p>
          <a:p>
            <a:pPr marL="0" marR="0" lvl="0" indent="0" algn="l" rtl="0">
              <a:spcBef>
                <a:spcPts val="0"/>
              </a:spcBef>
              <a:spcAft>
                <a:spcPts val="0"/>
              </a:spcAft>
              <a:buNone/>
            </a:pPr>
            <a:endParaRPr sz="1200" b="0" i="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b="1">
                <a:solidFill>
                  <a:schemeClr val="dk1"/>
                </a:solidFill>
                <a:latin typeface="Calibri"/>
                <a:ea typeface="Calibri"/>
                <a:cs typeface="Calibri"/>
                <a:sym typeface="Calibri"/>
              </a:rPr>
              <a:t>Cummulative Sum</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Cummulative sum means partially adding the elements in array.</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E.g. The partial sum of [1, 2, 3, 4] would be [1, 1+2, 1+2+3, 1+2+3+4] = [1, 3, 6, 10].</a:t>
            </a:r>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Perfom partial sum with the cumsum() function.</a:t>
            </a:r>
            <a:endParaRPr sz="1200">
              <a:solidFill>
                <a:schemeClr val="dk1"/>
              </a:solidFill>
              <a:latin typeface="Calibri"/>
              <a:ea typeface="Calibri"/>
              <a:cs typeface="Calibri"/>
              <a:sym typeface="Calibri"/>
            </a:endParaRPr>
          </a:p>
        </p:txBody>
      </p:sp>
      <p:cxnSp>
        <p:nvCxnSpPr>
          <p:cNvPr id="771" name="Google Shape;771;p98"/>
          <p:cNvCxnSpPr/>
          <p:nvPr/>
        </p:nvCxnSpPr>
        <p:spPr>
          <a:xfrm flipH="1">
            <a:off x="3044950" y="2351573"/>
            <a:ext cx="1367547" cy="220177"/>
          </a:xfrm>
          <a:prstGeom prst="straightConnector1">
            <a:avLst/>
          </a:prstGeom>
          <a:noFill/>
          <a:ln w="9525" cap="flat" cmpd="sng">
            <a:solidFill>
              <a:srgbClr val="4A7DBA"/>
            </a:solidFill>
            <a:prstDash val="solid"/>
            <a:round/>
            <a:headEnd type="none" w="sm" len="sm"/>
            <a:tailEnd type="triangle" w="med" len="med"/>
          </a:ln>
        </p:spPr>
      </p:cxnSp>
      <p:cxnSp>
        <p:nvCxnSpPr>
          <p:cNvPr id="772" name="Google Shape;772;p98"/>
          <p:cNvCxnSpPr/>
          <p:nvPr/>
        </p:nvCxnSpPr>
        <p:spPr>
          <a:xfrm flipH="1">
            <a:off x="2739540" y="2656983"/>
            <a:ext cx="1679755" cy="557548"/>
          </a:xfrm>
          <a:prstGeom prst="straightConnector1">
            <a:avLst/>
          </a:prstGeom>
          <a:noFill/>
          <a:ln w="9525" cap="flat" cmpd="sng">
            <a:solidFill>
              <a:srgbClr val="4A7DBA"/>
            </a:solidFill>
            <a:prstDash val="solid"/>
            <a:round/>
            <a:headEnd type="none" w="sm" len="sm"/>
            <a:tailEnd type="triangle" w="med" len="med"/>
          </a:ln>
        </p:spPr>
      </p:cxnSp>
      <p:cxnSp>
        <p:nvCxnSpPr>
          <p:cNvPr id="773" name="Google Shape;773;p98"/>
          <p:cNvCxnSpPr/>
          <p:nvPr/>
        </p:nvCxnSpPr>
        <p:spPr>
          <a:xfrm flipH="1">
            <a:off x="3350360" y="3029865"/>
            <a:ext cx="1221640" cy="404843"/>
          </a:xfrm>
          <a:prstGeom prst="straightConnector1">
            <a:avLst/>
          </a:prstGeom>
          <a:noFill/>
          <a:ln w="9525" cap="flat" cmpd="sng">
            <a:solidFill>
              <a:srgbClr val="4A7DBA"/>
            </a:solidFill>
            <a:prstDash val="solid"/>
            <a:round/>
            <a:headEnd type="none" w="sm" len="sm"/>
            <a:tailEnd type="triangle" w="med" len="med"/>
          </a:ln>
        </p:spPr>
      </p:cxnSp>
      <p:cxnSp>
        <p:nvCxnSpPr>
          <p:cNvPr id="774" name="Google Shape;774;p98"/>
          <p:cNvCxnSpPr/>
          <p:nvPr/>
        </p:nvCxnSpPr>
        <p:spPr>
          <a:xfrm rot="10800000">
            <a:off x="3044950" y="3846662"/>
            <a:ext cx="1374345"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9"/>
          <p:cNvSpPr txBox="1">
            <a:spLocks noGrp="1"/>
          </p:cNvSpPr>
          <p:nvPr>
            <p:ph type="title"/>
          </p:nvPr>
        </p:nvSpPr>
        <p:spPr>
          <a:xfrm>
            <a:off x="601671" y="281175"/>
            <a:ext cx="7940660" cy="7635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80" name="Google Shape;780;p99" descr="An example of how NumPy axes work with the NumPy sum function, axis = 0."/>
          <p:cNvPicPr preferRelativeResize="0">
            <a:picLocks noGrp="1"/>
          </p:cNvPicPr>
          <p:nvPr>
            <p:ph type="body" idx="1"/>
          </p:nvPr>
        </p:nvPicPr>
        <p:blipFill rotWithShape="1">
          <a:blip r:embed="rId3">
            <a:alphaModFix/>
          </a:blip>
          <a:srcRect/>
          <a:stretch/>
        </p:blipFill>
        <p:spPr>
          <a:xfrm>
            <a:off x="-9150" y="1197405"/>
            <a:ext cx="4803731" cy="2443710"/>
          </a:xfrm>
          <a:prstGeom prst="rect">
            <a:avLst/>
          </a:prstGeom>
          <a:noFill/>
          <a:ln>
            <a:noFill/>
          </a:ln>
        </p:spPr>
      </p:pic>
      <p:pic>
        <p:nvPicPr>
          <p:cNvPr id="781" name="Google Shape;781;p99" descr="An example of how NumPy axes work with the NumPy sum function, axis = 1."/>
          <p:cNvPicPr preferRelativeResize="0"/>
          <p:nvPr/>
        </p:nvPicPr>
        <p:blipFill rotWithShape="1">
          <a:blip r:embed="rId4">
            <a:alphaModFix/>
          </a:blip>
          <a:srcRect/>
          <a:stretch/>
        </p:blipFill>
        <p:spPr>
          <a:xfrm>
            <a:off x="3655770" y="2939094"/>
            <a:ext cx="5488230" cy="222864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578471" y="261525"/>
            <a:ext cx="7940700" cy="763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A00"/>
              </a:buClr>
              <a:buSzPts val="3600"/>
              <a:buFont typeface="Calibri"/>
              <a:buNone/>
            </a:pPr>
            <a:r>
              <a:rPr lang="en-GB"/>
              <a:t>Google Colab</a:t>
            </a:r>
            <a:endParaRPr/>
          </a:p>
        </p:txBody>
      </p:sp>
      <p:pic>
        <p:nvPicPr>
          <p:cNvPr id="787" name="Google Shape;787;p100"/>
          <p:cNvPicPr preferRelativeResize="0">
            <a:picLocks noGrp="1"/>
          </p:cNvPicPr>
          <p:nvPr>
            <p:ph type="body" idx="1"/>
          </p:nvPr>
        </p:nvPicPr>
        <p:blipFill rotWithShape="1">
          <a:blip r:embed="rId3">
            <a:alphaModFix/>
          </a:blip>
          <a:srcRect/>
          <a:stretch/>
        </p:blipFill>
        <p:spPr>
          <a:xfrm>
            <a:off x="383950" y="332329"/>
            <a:ext cx="8207100" cy="3946200"/>
          </a:xfrm>
          <a:prstGeom prst="rect">
            <a:avLst/>
          </a:prstGeom>
          <a:noFill/>
          <a:ln>
            <a:noFill/>
          </a:ln>
        </p:spPr>
      </p:pic>
      <p:sp>
        <p:nvSpPr>
          <p:cNvPr id="788" name="Google Shape;788;p100"/>
          <p:cNvSpPr txBox="1"/>
          <p:nvPr/>
        </p:nvSpPr>
        <p:spPr>
          <a:xfrm>
            <a:off x="4644882" y="1628805"/>
            <a:ext cx="44262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b="1" i="0">
                <a:solidFill>
                  <a:srgbClr val="000000"/>
                </a:solidFill>
                <a:latin typeface="Calibri"/>
                <a:ea typeface="Calibri"/>
                <a:cs typeface="Calibri"/>
                <a:sym typeface="Calibri"/>
              </a:rPr>
              <a:t>subtracting</a:t>
            </a:r>
            <a:r>
              <a:rPr lang="en-GB" sz="1200" b="0" i="0">
                <a:solidFill>
                  <a:srgbClr val="000000"/>
                </a:solidFill>
                <a:latin typeface="Calibri"/>
                <a:ea typeface="Calibri"/>
                <a:cs typeface="Calibri"/>
                <a:sym typeface="Calibri"/>
              </a:rPr>
              <a:t> the values in arr1 to the values in arr2.</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A </a:t>
            </a:r>
            <a:r>
              <a:rPr lang="en-GB" sz="1200" b="1">
                <a:solidFill>
                  <a:srgbClr val="000000"/>
                </a:solidFill>
                <a:latin typeface="Calibri"/>
                <a:ea typeface="Calibri"/>
                <a:cs typeface="Calibri"/>
                <a:sym typeface="Calibri"/>
              </a:rPr>
              <a:t>discrete difference</a:t>
            </a:r>
            <a:r>
              <a:rPr lang="en-GB" sz="1200">
                <a:solidFill>
                  <a:srgbClr val="000000"/>
                </a:solidFill>
                <a:latin typeface="Calibri"/>
                <a:ea typeface="Calibri"/>
                <a:cs typeface="Calibri"/>
                <a:sym typeface="Calibri"/>
              </a:rPr>
              <a:t> means subtracting two successive elements.</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E.g. for [1, 2, 3, 4], the discrete difference would be </a:t>
            </a:r>
            <a:br>
              <a:rPr lang="en-GB" sz="1200">
                <a:solidFill>
                  <a:srgbClr val="000000"/>
                </a:solidFill>
                <a:latin typeface="Calibri"/>
                <a:ea typeface="Calibri"/>
                <a:cs typeface="Calibri"/>
                <a:sym typeface="Calibri"/>
              </a:rPr>
            </a:br>
            <a:r>
              <a:rPr lang="en-GB" sz="1200">
                <a:solidFill>
                  <a:srgbClr val="000000"/>
                </a:solidFill>
                <a:latin typeface="Calibri"/>
                <a:ea typeface="Calibri"/>
                <a:cs typeface="Calibri"/>
                <a:sym typeface="Calibri"/>
              </a:rPr>
              <a:t>[2-1, 3-2, 4-3] = [1, 1, 1]</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To find the discrete difference, use the diff() function.</a:t>
            </a:r>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It returns [5 10 -20] because 15-10=5, 25-15=10, and 5-25=-20</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rgbClr val="000000"/>
                </a:solidFill>
                <a:latin typeface="Calibri"/>
                <a:ea typeface="Calibri"/>
                <a:cs typeface="Calibri"/>
                <a:sym typeface="Calibri"/>
              </a:rPr>
              <a:t>We can perform</a:t>
            </a:r>
            <a:r>
              <a:rPr lang="en-GB" sz="1200" b="1">
                <a:solidFill>
                  <a:srgbClr val="000000"/>
                </a:solidFill>
                <a:latin typeface="Calibri"/>
                <a:ea typeface="Calibri"/>
                <a:cs typeface="Calibri"/>
                <a:sym typeface="Calibri"/>
              </a:rPr>
              <a:t> discrete difference</a:t>
            </a:r>
            <a:r>
              <a:rPr lang="en-GB" sz="1200">
                <a:solidFill>
                  <a:srgbClr val="000000"/>
                </a:solidFill>
                <a:latin typeface="Calibri"/>
                <a:ea typeface="Calibri"/>
                <a:cs typeface="Calibri"/>
                <a:sym typeface="Calibri"/>
              </a:rPr>
              <a:t> repeatedly by giving parameter</a:t>
            </a:r>
            <a:r>
              <a:rPr lang="en-GB" sz="1200" b="1">
                <a:solidFill>
                  <a:srgbClr val="000000"/>
                </a:solidFill>
                <a:latin typeface="Calibri"/>
                <a:ea typeface="Calibri"/>
                <a:cs typeface="Calibri"/>
                <a:sym typeface="Calibri"/>
              </a:rPr>
              <a:t> n</a:t>
            </a:r>
            <a:r>
              <a:rPr lang="en-GB" sz="1200">
                <a:solidFill>
                  <a:srgbClr val="000000"/>
                </a:solidFill>
                <a:latin typeface="Calibri"/>
                <a:ea typeface="Calibri"/>
                <a:cs typeface="Calibri"/>
                <a:sym typeface="Calibri"/>
              </a:rPr>
              <a:t>. E.g. for [1, 2, 3, 4], the discrete difference with n = 2 would be </a:t>
            </a:r>
            <a:br>
              <a:rPr lang="en-GB" sz="1200">
                <a:solidFill>
                  <a:srgbClr val="000000"/>
                </a:solidFill>
                <a:latin typeface="Calibri"/>
                <a:ea typeface="Calibri"/>
                <a:cs typeface="Calibri"/>
                <a:sym typeface="Calibri"/>
              </a:rPr>
            </a:br>
            <a:r>
              <a:rPr lang="en-GB" sz="1200">
                <a:solidFill>
                  <a:srgbClr val="000000"/>
                </a:solidFill>
                <a:latin typeface="Calibri"/>
                <a:ea typeface="Calibri"/>
                <a:cs typeface="Calibri"/>
                <a:sym typeface="Calibri"/>
              </a:rPr>
              <a:t>[2-1, 3-2, 4-3] = [1, 1, 1] , then, since n=2, we will do it once more, with the new result: [1-1, 1-1] = [0, 0]</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en-GB" sz="1200">
                <a:solidFill>
                  <a:schemeClr val="dk1"/>
                </a:solidFill>
                <a:latin typeface="Calibri"/>
                <a:ea typeface="Calibri"/>
                <a:cs typeface="Calibri"/>
                <a:sym typeface="Calibri"/>
              </a:rPr>
              <a:t>It returns: [5 -30] because: 15-10=5, 25-15=10, and 5-25=-20 AND 10-5=5 and -20-10=-30</a:t>
            </a:r>
            <a:endParaRPr sz="1200">
              <a:solidFill>
                <a:schemeClr val="dk1"/>
              </a:solidFill>
              <a:latin typeface="Calibri"/>
              <a:ea typeface="Calibri"/>
              <a:cs typeface="Calibri"/>
              <a:sym typeface="Calibri"/>
            </a:endParaRPr>
          </a:p>
        </p:txBody>
      </p:sp>
      <p:cxnSp>
        <p:nvCxnSpPr>
          <p:cNvPr id="789" name="Google Shape;789;p100"/>
          <p:cNvCxnSpPr/>
          <p:nvPr/>
        </p:nvCxnSpPr>
        <p:spPr>
          <a:xfrm flipH="1">
            <a:off x="3327307" y="2349685"/>
            <a:ext cx="1367400" cy="220200"/>
          </a:xfrm>
          <a:prstGeom prst="straightConnector1">
            <a:avLst/>
          </a:prstGeom>
          <a:noFill/>
          <a:ln w="9525" cap="flat" cmpd="sng">
            <a:solidFill>
              <a:srgbClr val="4A7DBA"/>
            </a:solidFill>
            <a:prstDash val="solid"/>
            <a:round/>
            <a:headEnd type="none" w="sm" len="sm"/>
            <a:tailEnd type="triangle" w="med" len="med"/>
          </a:ln>
        </p:spPr>
      </p:cxnSp>
      <p:cxnSp>
        <p:nvCxnSpPr>
          <p:cNvPr id="790" name="Google Shape;790;p100"/>
          <p:cNvCxnSpPr/>
          <p:nvPr/>
        </p:nvCxnSpPr>
        <p:spPr>
          <a:xfrm flipH="1">
            <a:off x="2869105" y="2722566"/>
            <a:ext cx="1832400" cy="333900"/>
          </a:xfrm>
          <a:prstGeom prst="straightConnector1">
            <a:avLst/>
          </a:prstGeom>
          <a:noFill/>
          <a:ln w="9525" cap="flat" cmpd="sng">
            <a:solidFill>
              <a:srgbClr val="4A7DBA"/>
            </a:solidFill>
            <a:prstDash val="solid"/>
            <a:round/>
            <a:headEnd type="none" w="sm" len="sm"/>
            <a:tailEnd type="triangle" w="med" len="med"/>
          </a:ln>
        </p:spPr>
      </p:cxnSp>
      <p:cxnSp>
        <p:nvCxnSpPr>
          <p:cNvPr id="791" name="Google Shape;791;p100"/>
          <p:cNvCxnSpPr/>
          <p:nvPr/>
        </p:nvCxnSpPr>
        <p:spPr>
          <a:xfrm rot="10800000">
            <a:off x="3021805" y="3620974"/>
            <a:ext cx="1679700" cy="2238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8503</Words>
  <Application>Microsoft Macintosh PowerPoint</Application>
  <PresentationFormat>On-screen Show (16:9)</PresentationFormat>
  <Paragraphs>826</Paragraphs>
  <Slides>139</Slides>
  <Notes>139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139</vt:i4>
      </vt:variant>
    </vt:vector>
  </HeadingPairs>
  <TitlesOfParts>
    <vt:vector size="144" baseType="lpstr">
      <vt:lpstr>Calibri</vt:lpstr>
      <vt:lpstr>Quattrocento Sans</vt:lpstr>
      <vt:lpstr>Verdana</vt:lpstr>
      <vt:lpstr>Arial</vt:lpstr>
      <vt:lpstr>Office Theme</vt:lpstr>
      <vt:lpstr>Numpy Tutorial</vt:lpstr>
      <vt:lpstr>Google Colab</vt:lpstr>
      <vt:lpstr>Google Colab</vt:lpstr>
      <vt:lpstr>Google Colab</vt:lpstr>
      <vt:lpstr>Google Colab</vt:lpstr>
      <vt:lpstr>Google Colab</vt:lpstr>
      <vt:lpstr>Google Colab</vt:lpstr>
      <vt:lpstr>Google Colab</vt:lpstr>
      <vt:lpstr>Google Colab</vt:lpstr>
      <vt:lpstr>Slide Title</vt:lpstr>
      <vt:lpstr>Google Colab</vt:lpstr>
      <vt:lpstr>Slide Title</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Google Colab</vt:lpstr>
      <vt:lpstr>Slide Title</vt:lpstr>
      <vt:lpstr>Slide Title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Jamil Abdul</cp:lastModifiedBy>
  <cp:revision>1</cp:revision>
  <dcterms:created xsi:type="dcterms:W3CDTF">2017-08-01T15:40:51Z</dcterms:created>
  <dcterms:modified xsi:type="dcterms:W3CDTF">2025-11-25T04:07:01Z</dcterms:modified>
</cp:coreProperties>
</file>